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66" r:id="rId3"/>
    <p:sldId id="267" r:id="rId4"/>
    <p:sldId id="269" r:id="rId5"/>
    <p:sldId id="270" r:id="rId6"/>
    <p:sldId id="278" r:id="rId7"/>
    <p:sldId id="271" r:id="rId8"/>
    <p:sldId id="272" r:id="rId9"/>
    <p:sldId id="273" r:id="rId10"/>
    <p:sldId id="274" r:id="rId11"/>
    <p:sldId id="275" r:id="rId12"/>
    <p:sldId id="257" r:id="rId13"/>
    <p:sldId id="277" r:id="rId14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FFDC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1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1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28915975-520B-41DB-9AC8-5EFFA07CC8D4}" type="datetimeFigureOut">
              <a:rPr lang="es-ES" smtClean="0"/>
              <a:pPr/>
              <a:t>14/10/2011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224"/>
            <a:ext cx="2946145" cy="49681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1" y="9428224"/>
            <a:ext cx="2946144" cy="49681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E5E7D5A6-57DB-4951-A16D-ABAD54B87A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1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1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99EC151-FF68-4F01-A1D1-C7E90FDCFEC3}" type="datetimeFigureOut">
              <a:rPr lang="es-ES" smtClean="0"/>
              <a:pPr/>
              <a:t>14/10/2011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254" y="4714913"/>
            <a:ext cx="5437168" cy="4466507"/>
          </a:xfrm>
          <a:prstGeom prst="rect">
            <a:avLst/>
          </a:prstGeom>
        </p:spPr>
        <p:txBody>
          <a:bodyPr vert="horz" lIns="92702" tIns="46351" rIns="92702" bIns="4635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24"/>
            <a:ext cx="2946145" cy="49681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911" y="9428224"/>
            <a:ext cx="2946144" cy="49681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05617F07-7BA1-4BBD-9CE8-BA959041F6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CD35F-EA6D-4ED0-87D0-B63FC5FCF642}" type="slidenum">
              <a:rPr lang="es-E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9C713-F8B6-4B10-B651-6CD93715ED0F}" type="slidenum">
              <a:rPr lang="es-E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60927-3CBC-4AFD-9502-41DBBAF47C76}" type="slidenum">
              <a:rPr lang="es-E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8FED-B0B0-41B9-8619-F86B68BEF2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9EB1-2F65-481E-8AF7-51FEB248AD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30238"/>
            <a:ext cx="2057400" cy="54959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019800" cy="54959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86B2A-D4D5-49CD-B90F-A644A739A7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39D6-12CF-46DE-BD46-77A87E67F1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773A6-5E79-4DCC-A323-88A9B5AA9A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EE13-9246-47EA-AB32-77BED1984E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FF4E-1D75-483A-9BC9-656DF2FD0F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57A2A-6186-4119-BB6C-3AA9D9A0E22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88775-BAAE-4F6D-8E28-8604862439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98A6-1B35-4691-A7BF-8A4DAFAFBE1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0C514-FC6C-45AA-ABE2-1A28138B97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A20C984-0EBD-48B8-B219-71D3E87FD5B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4.jpe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hyperlink" Target="http://aeronoticias.com.pe/fotonoticias/octubre/sbn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9.png"/><Relationship Id="rId5" Type="http://schemas.openxmlformats.org/officeDocument/2006/relationships/image" Target="../media/image21.jpeg"/><Relationship Id="rId10" Type="http://schemas.openxmlformats.org/officeDocument/2006/relationships/image" Target="../media/image10.png"/><Relationship Id="rId4" Type="http://schemas.openxmlformats.org/officeDocument/2006/relationships/image" Target="../media/image24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seace.gob.p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osce.gob.p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rojasd@osce.gob.pe" TargetMode="External"/><Relationship Id="rId5" Type="http://schemas.openxmlformats.org/officeDocument/2006/relationships/hyperlink" Target="http://www.sna.gob.pe/" TargetMode="External"/><Relationship Id="rId4" Type="http://schemas.openxmlformats.org/officeDocument/2006/relationships/hyperlink" Target="http://www.rnp.gob.p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aeronoticias.com.pe/fotonoticias/octubre/sb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hyperlink" Target="http://aeronoticias.com.pe/fotonoticias/octubre/sbn.JPG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143932" cy="2786081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RELACIÓN E INTEROPERABILIDAD DE LAS CONTRATACIONES  PÚBLICAS CON OTROS SISTEMAS ADMINISTRATIVOS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57884" y="5072074"/>
            <a:ext cx="2914648" cy="714380"/>
          </a:xfrm>
        </p:spPr>
        <p:txBody>
          <a:bodyPr/>
          <a:lstStyle/>
          <a:p>
            <a:r>
              <a:rPr lang="es-ES" sz="2000" b="1" dirty="0" smtClean="0"/>
              <a:t>MAGALI ROJAS DELGADO</a:t>
            </a:r>
          </a:p>
          <a:p>
            <a:r>
              <a:rPr lang="es-ES" sz="2000" b="1" dirty="0" smtClean="0"/>
              <a:t>Presidenta Ejecutiva</a:t>
            </a:r>
            <a:endParaRPr lang="es-ES" sz="2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6" y="5072074"/>
            <a:ext cx="1873263" cy="1428760"/>
          </a:xfrm>
          <a:prstGeom prst="rect">
            <a:avLst/>
          </a:prstGeom>
        </p:spPr>
      </p:pic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MYDASIAAhEBAxEB/8QAGwABAAIDAQEAAAAAAAAAAAAAAAUGAQQHAgP/xAA7EAABAwMBBgIHBwMEAwAAAAABAAIDBAURBgcSITFBURNhFCIycYGRsRUjUqHB0fAzQkMWYnLhNJLx/8QAGgEBAAMBAQEAAAAAAAAAAAAAAAIDBAEFBv/EADIRAAICAQMCAwQKAwEAAAAAAAABAgMEERIxBSETQVEiYXGRFCQyM0JygaGx4TRSU/H/2gAMAwEAAhEDEQA/AO4oiIAiLGUBlFjKxlAekXnKZQHpF5B4rJKAyiIgCIiAIiIAiIgCIiAIiIAiIgCIiALBKyvDjgIDJPDmoS7aptFqc6OprGeKBkxM9Zw+AVN1dq2rr6x1rsjpAzeLHSRe1Kezew817sWzx87W1F5mcze9bwYz6x95Wd2yk9taPVrwKqq1blS0T4S5Nqs2lwtOKS3SPzydK8N/IZWkdd3+p/8AFtjB23Y3vV1oNM2e34NNQQB/43N3nH4lSrY2NGGsDR2AwAmy18y/Y5LKwodq6dfizmzdSa1k9m2uA8qR36lDqTWcZO9bnkDvSuP0XS88eYCZ7p4T/wBjn0+r/hH9zmjdfXulOK21swOZc10f1ClrdtGt1Q4MrYJaYn+7O+38lcpY45G7r2tcD0IBUBd9G2e4tcRTMp5j/lhG6c+Y5FHG2PEtQr8G3tOvb70yaoa6mr4RNRzxyxH+5jsrayuPVNPdtD3ZkkUhdA45a4cGSjs4dCupWS5Q3a3Q1kB9WRuSOrT1BUq7dz0a0ZVl4XgpWQe6D4ZIIiK4whERAEREAREQBERAEREAREQBVfaBdzarG4RPLZ6k+FHjhjhxPyyrOuX7VakyXOipWn+nGXgeZOB9FVfLbBm/plKuyoxlxz8iR2Z2OKOjN2nZmSU7sOR7LRwz8Vd6mphpIHz1EjY4mDLnOPABa9kpm0dopKdgwI4Wj8lzXW96qL3ePs2ic4wRSeG1jTwlfnn8+Cr1jTBepbGufUMuWr0Xm/REre9owa90Voga4chNKDgnyaokSa0vQ34zWCM8twiJv6FW/S2kKS1QsmqmNnrHAFxcMiM9m/upu53SitMHjV1QyKPoHcz7h1UVXOS3WS0LnlY9MvDxa9z9X31OcN0prCT1jUzNJ6Or3/oV7Gm9Z03GKpmd33awn6lTNXtJoI3btNSTSt/E8hq1WbUIhnxLeQ0dRMFFqpfiZqVnUZL7pfIjX3bWdkbv1jZzG3mZYw9p+IU3YdocFQ9sN2iEDnEATMOWZ8+ylbPrOz3d7YN8wyu5RzDAPuPJaOrNGU1fA+rtcbYatrS4sbwbJ8O6klNd65alDsosn4WVVsb812J3UNshvlmkhyCXN3ong5w4csKlbMbm+muFVaZiWh5LmtPR7eDh/Oy+uzi+yRzOslW7lnwM82ke03+dio2+MFk2gMnj4NdKyUcOj+Dv1XHNPbYvXRk6secFbhz7rTVfodaB4L0vDCC0FeshbD58yixkJlAZRYys5QBMplYJQDKZWhdrpS2mjfU1sgZG35uPYeaqdj1xU3a7so47bmN7ubH5MbfxHooOyMXo+S+vFttg5xXZF7zwWV5B4L0plAREQGFyXaBmTWbIzyxC0fE/9rrRXJtdZGuYT3dAR/7LNlfYXxPW6N/kP8rOjXmp9BsdXUDgYqdzh7wOC5xs0ohV319TIN70aPfyfxOyAfqr1rjjpK546wOCquyUD0m6f8IsfNy5Zo7oplmJ7PT7prl9i93WvitdvmrJ/YhbnHfsFyy20Vfra9yT1cpbEz23Y4Rt6NaO6tu1KZzLBHC3lLO0H4cf0Wzs4o2U+mo5Q316h5e49T0H5BdsW+3Y+F3OYsli4TyIr2pPRP0JK3WC02mECGlibjm+TiT7yVme5WHHhzVVCfJz2lc+2i3aepvUlCJS2mgABYDgOceOT819rDs+fX0UdVV1RpxKN5sbI8nHmVDxHuca48EvoUVSr8q1rd+pJai07YLjTvntFXSw1QBcGMlG689sd1s7PL/JVRSWyvf9/Tj7tzzxc3lgnqQtd+zKkI4XGX4xtKqkNjD9WGyw1ThiQx+OBxGG5/6UZOdck1Hk01wx8midTsctvdNrgl9WQNs+tqWuhw1sr2zcOQOcO+v5r3tUYBXUNUwg78Dhw7gjH1Udq/TT7BBTSPrn1QkcWgOBGMcT1WvqSyS2qmoZpq11QKlm8GkEFgwD3PdVzcoqScfea8aNUpUzU9dE1xydYgr4orLFWzPwwQB7ifcue/bt+1ZdvRbbM6kgHrBrTjdb3cR18l8RpW7S6fFwbcXuhdB4opwX8W4zjGcKI01R1dyrjTW+uZSzOZnLnubvgHoQrLLZtxWhmxcPHrjZYpJteq7L9Cz3iS86QfTVX2w6sY926+GT3Z6+5X4XCEW5tdO8RQ+GJHOd/aCqTQbPpZahs16uBqA0g7jd4545wSTyUrtBrIaXT76JpHi1OI44hzI8grYboRba+B5+Qqb511wer82lp2/o17jtEtlOd2jhmqndxhrfmVnTuu47pcmUU9KYHS5Ebg/IJxnC2tPaQtlJbYjVUcc1S9gMjpBkg45DPJUB8QsWswJmhkcFXvDPAbhPA+7BChOdkGpSfY004+DerK609yXZvz0O0ZUBqDVttsUwgqTJJMW7xjibkgdySQApaesp6elNVNMxkAbveIXDGFxvU009xqn3l0bhT1EhZBvDmG4x81bda4LsYenYUcizSzsl/PodNv8Apqm1J6JPUTzxNiGQ1uOOffyK+FwqLZom0M9GpMB7txjW+092CeJPuU7b6iKpoYZoHB0T4wQQfJc32kXaO4XCCgpXGQU2S/d45cRy4dguWyjCO/zJ4ULMm1Y8m9i8vJF/05dHXi0wVzovCMufUBzjBI5/BSyo+zq90T7RFbnzsZUwZAY443mkkgjvzV2DgRwKtrnuimY8ql03Sg1po+x6RYCKZnC5TtHb4Wq6WXoY4zn3OK6t0XMdrMRFdQyjhvRuAPmCCs+T92ep0d/WkvVP+C56nj9I0tcGjjvUryPPgqTspl3LnXRH/JCxw88E/ur9bHtr7DTuPFs1MM58wuW6TldZ9YRwynAEr6d2enQfmAoWdrITNGEt+LfT58/L/wALntPhL9PNlA/pTNJPbPD9V99nVU2bTELGnJhe6Nw7ccj8sKZvlA26Wmqo3kDxmEA9jzB+a5hpK+yaZulRTVzXCBzy2duD6jhwz/Oi7OWy5SfDK8et5ODKqP2ovXT3G5tLs80Fz+02NJp5wA9wHBjh3+GFuac19DSUUVLc4ZSY27rZowDkDlkK8wVdBdKf7uWGoheOWQQR5hQlVofT0z99sHgdcRyFrfkuOqSk51vklXmUzpVGVB+zw1yRl12i0for2WqCWWZww10jd1rfPzWls5tdRU3Ka91YcWcQxzhjfc7mf53UwdP6QtP3tQYDu8T48u+PktG968poYfRbBFvvPqtfuENb/wARzK4+zUrHx5Fkds63Th1v2uZP0NTaRVC5Xm32mmO89h9cD8TiAB8gvhtSeI6i2UrPZip3EjtyA+hUjorTFQKv7bvJd4pJfGyTi4E5y4/PkoK9S/6k1w2GH14zK2FpH4W5Lj9VCabi2+ZM04rhG6MYPWNSbb97Om2SDwbHRQOGcU7AQfcFRr/oOshrDV2F43M7zYd7dcw/7T/Oa6RG0MaGjkOAXrmtcqozS1PCozbaLHOvz5RzGObXzWCAQznpvuaw4+KltPaSrX3Ft01FOZ6hpzHGXb26ehPTh2AV4A4pjjxUI0pPVvUus6jOSahFR19EYDcDHRVnWGk4r81s0T2w1bBgPLchw7EfqrQitlFSWjMdN06ZqcHoznNFoG4zOZFdrm51Iz/Cxzjn3Z5K1XfTVFcrSy3Ob4UcQHhFg9ggYU2As4UVVFLQvszr7JqbejXp2Oat0ZqOjYaeju2Kcnk2RzR8lO6Y0XT2hxqauQVVWQRvFuGtzzwCTx81a8LIHdcVEE9SdnUb7IOLemvOiS1Oc6h0DM+sdU2V8bWPOTC/1dw/7T2Vz03b57baKelqpjNKxuXPJJ4npkqTwvS7GqMXqiu7MturUJvXT5mMIsorDKFQdrMBdb6GcD2Ji0+QLT+yvyrO0Gm9J0xVHGfBxL8iq7lrWzZgWeHkwl7zzs9qfH0tSt6xb0fyP7Ko7R7S6gu0dypwWsqDkuH9sgx9f0Ujspq95lfRuPFpbIB5HgforperZBdrfNSVIJY8cCObT0IVKj4tKSNs7Xg9Rm3w33+DNLSl5ZerRFLvDxmDcmaOjh/MrU1Po+jvjvSI3ej1WMb7Rwd7x1XPQ67aMvBDeecDPsTN/nyV3t20O0zsArGy0svUFu835hcjZCS2WcnbsO+izx8XvF8aFal2e3uBxNNNTP8ANsjmLyzQmo3HD5owOualx/RXh2tdPtbn7QYfIA5UdV7RbNCCII6md3TDN0fM4XHVQu+pdDM6lPsq9X+Uh6LZtO5wdXV7WjqIm5PzKtNr05ZrBEahkbfEaOM85BI+fJU+v2i3Cpf4VvpIos8i7L3fIdVqR2HU+pZGy1pkEZOQ6pO60DyaFyMq19iOpKynLnH61aoR9P6RLat1vFLBJQ2ZxcX5a+fBAA7N/dbezrTclGw3SujLJpG4hY7m1p6nzKkdP6Jt1qe2eXNTUjjvvHqtPkFagMK2FcpS32cmHIy6q6nRjLs+W+WAvSwsrQeWEREAREQBERAEREAREQBERACtO50zaygqaZ49WWJzD8QtxeCModT0aZx/QVW636pihlO74u9A8Hv/APQuwBcX1TDJaNXVEjRjdmbPH7jg/UFdhoahlZRw1EZy2VgcCOuVlxW1rD0PZ6xHf4d6/EjxcbbSXKAw1sDJoz0cOX7Kq1Wzi2SOJp56iAH+0O3h+auwRXyrjLlHmU5V1P3cmiht2aUYdl9fUEeTW/st+l2f2OAgyRyzuBz95ISPkFbUwoqiteRdPqOXPmxmjRWmgoGhtHSRRAfhZxW7u8F6RWJJcGOUpSerephZRF04EREAREQBERAEREAREQBERAEREAXkr0iA5ttWoi2SirmD2sxPOPiP1Uxs0uXpdkNI4nfpHbnH8J4j+eSnb/Z4L3QOo6lzmtJBDm4yCD5pZLJR2WnMNFHu73F7zxc89yVQq2rXNcM9KeZCeDGiS9pPsSgRAivPN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596900"/>
            <a:ext cx="1857375" cy="1228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MYDASIAAhEBAxEB/8QAGwABAAIDAQEAAAAAAAAAAAAAAAUGAQQHAgP/xAA7EAABAwMBBgIHBwMEAwAAAAABAAIDBAURBgcSITFBURNhFCIycYGRsRUjUqHB0fAzQkMWYnLhNJLx/8QAGgEBAAMBAQEAAAAAAAAAAAAAAAIDBAEFBv/EADIRAAICAQMCAwQKAwEAAAAAAAABAgMEERIxBSETQVEiYXGRFCQyM0JygaGx4TRSU/H/2gAMAwEAAhEDEQA/AO4oiIAiLGUBlFjKxlAekXnKZQHpF5B4rJKAyiIgCIiAIiIAiIgCIiAIiIAiIgCIiALBKyvDjgIDJPDmoS7aptFqc6OprGeKBkxM9Zw+AVN1dq2rr6x1rsjpAzeLHSRe1Kezew817sWzx87W1F5mcze9bwYz6x95Wd2yk9taPVrwKqq1blS0T4S5Nqs2lwtOKS3SPzydK8N/IZWkdd3+p/8AFtjB23Y3vV1oNM2e34NNQQB/43N3nH4lSrY2NGGsDR2AwAmy18y/Y5LKwodq6dfizmzdSa1k9m2uA8qR36lDqTWcZO9bnkDvSuP0XS88eYCZ7p4T/wBjn0+r/hH9zmjdfXulOK21swOZc10f1ClrdtGt1Q4MrYJaYn+7O+38lcpY45G7r2tcD0IBUBd9G2e4tcRTMp5j/lhG6c+Y5FHG2PEtQr8G3tOvb70yaoa6mr4RNRzxyxH+5jsrayuPVNPdtD3ZkkUhdA45a4cGSjs4dCupWS5Q3a3Q1kB9WRuSOrT1BUq7dz0a0ZVl4XgpWQe6D4ZIIiK4whERAEREAREQBERAEREAREQBVfaBdzarG4RPLZ6k+FHjhjhxPyyrOuX7VakyXOipWn+nGXgeZOB9FVfLbBm/plKuyoxlxz8iR2Z2OKOjN2nZmSU7sOR7LRwz8Vd6mphpIHz1EjY4mDLnOPABa9kpm0dopKdgwI4Wj8lzXW96qL3ePs2ic4wRSeG1jTwlfnn8+Cr1jTBepbGufUMuWr0Xm/REre9owa90Voga4chNKDgnyaokSa0vQ34zWCM8twiJv6FW/S2kKS1QsmqmNnrHAFxcMiM9m/upu53SitMHjV1QyKPoHcz7h1UVXOS3WS0LnlY9MvDxa9z9X31OcN0prCT1jUzNJ6Or3/oV7Gm9Z03GKpmd33awn6lTNXtJoI3btNSTSt/E8hq1WbUIhnxLeQ0dRMFFqpfiZqVnUZL7pfIjX3bWdkbv1jZzG3mZYw9p+IU3YdocFQ9sN2iEDnEATMOWZ8+ylbPrOz3d7YN8wyu5RzDAPuPJaOrNGU1fA+rtcbYatrS4sbwbJ8O6klNd65alDsosn4WVVsb812J3UNshvlmkhyCXN3ong5w4csKlbMbm+muFVaZiWh5LmtPR7eDh/Oy+uzi+yRzOslW7lnwM82ke03+dio2+MFk2gMnj4NdKyUcOj+Dv1XHNPbYvXRk6secFbhz7rTVfodaB4L0vDCC0FeshbD58yixkJlAZRYys5QBMplYJQDKZWhdrpS2mjfU1sgZG35uPYeaqdj1xU3a7so47bmN7ubH5MbfxHooOyMXo+S+vFttg5xXZF7zwWV5B4L0plAREQGFyXaBmTWbIzyxC0fE/9rrRXJtdZGuYT3dAR/7LNlfYXxPW6N/kP8rOjXmp9BsdXUDgYqdzh7wOC5xs0ohV319TIN70aPfyfxOyAfqr1rjjpK546wOCquyUD0m6f8IsfNy5Zo7oplmJ7PT7prl9i93WvitdvmrJ/YhbnHfsFyy20Vfra9yT1cpbEz23Y4Rt6NaO6tu1KZzLBHC3lLO0H4cf0Wzs4o2U+mo5Q316h5e49T0H5BdsW+3Y+F3OYsli4TyIr2pPRP0JK3WC02mECGlibjm+TiT7yVme5WHHhzVVCfJz2lc+2i3aepvUlCJS2mgABYDgOceOT819rDs+fX0UdVV1RpxKN5sbI8nHmVDxHuca48EvoUVSr8q1rd+pJai07YLjTvntFXSw1QBcGMlG689sd1s7PL/JVRSWyvf9/Tj7tzzxc3lgnqQtd+zKkI4XGX4xtKqkNjD9WGyw1ThiQx+OBxGG5/6UZOdck1Hk01wx8midTsctvdNrgl9WQNs+tqWuhw1sr2zcOQOcO+v5r3tUYBXUNUwg78Dhw7gjH1Udq/TT7BBTSPrn1QkcWgOBGMcT1WvqSyS2qmoZpq11QKlm8GkEFgwD3PdVzcoqScfea8aNUpUzU9dE1xydYgr4orLFWzPwwQB7ifcue/bt+1ZdvRbbM6kgHrBrTjdb3cR18l8RpW7S6fFwbcXuhdB4opwX8W4zjGcKI01R1dyrjTW+uZSzOZnLnubvgHoQrLLZtxWhmxcPHrjZYpJteq7L9Cz3iS86QfTVX2w6sY926+GT3Z6+5X4XCEW5tdO8RQ+GJHOd/aCqTQbPpZahs16uBqA0g7jd4545wSTyUrtBrIaXT76JpHi1OI44hzI8grYboRba+B5+Qqb511wer82lp2/o17jtEtlOd2jhmqndxhrfmVnTuu47pcmUU9KYHS5Ebg/IJxnC2tPaQtlJbYjVUcc1S9gMjpBkg45DPJUB8QsWswJmhkcFXvDPAbhPA+7BChOdkGpSfY004+DerK609yXZvz0O0ZUBqDVttsUwgqTJJMW7xjibkgdySQApaesp6elNVNMxkAbveIXDGFxvU009xqn3l0bhT1EhZBvDmG4x81bda4LsYenYUcizSzsl/PodNv8Apqm1J6JPUTzxNiGQ1uOOffyK+FwqLZom0M9GpMB7txjW+092CeJPuU7b6iKpoYZoHB0T4wQQfJc32kXaO4XCCgpXGQU2S/d45cRy4dguWyjCO/zJ4ULMm1Y8m9i8vJF/05dHXi0wVzovCMufUBzjBI5/BSyo+zq90T7RFbnzsZUwZAY443mkkgjvzV2DgRwKtrnuimY8ql03Sg1po+x6RYCKZnC5TtHb4Wq6WXoY4zn3OK6t0XMdrMRFdQyjhvRuAPmCCs+T92ep0d/WkvVP+C56nj9I0tcGjjvUryPPgqTspl3LnXRH/JCxw88E/ur9bHtr7DTuPFs1MM58wuW6TldZ9YRwynAEr6d2enQfmAoWdrITNGEt+LfT58/L/wALntPhL9PNlA/pTNJPbPD9V99nVU2bTELGnJhe6Nw7ccj8sKZvlA26Wmqo3kDxmEA9jzB+a5hpK+yaZulRTVzXCBzy2duD6jhwz/Oi7OWy5SfDK8et5ODKqP2ovXT3G5tLs80Fz+02NJp5wA9wHBjh3+GFuac19DSUUVLc4ZSY27rZowDkDlkK8wVdBdKf7uWGoheOWQQR5hQlVofT0z99sHgdcRyFrfkuOqSk51vklXmUzpVGVB+zw1yRl12i0for2WqCWWZww10jd1rfPzWls5tdRU3Ka91YcWcQxzhjfc7mf53UwdP6QtP3tQYDu8T48u+PktG968poYfRbBFvvPqtfuENb/wARzK4+zUrHx5Fkds63Th1v2uZP0NTaRVC5Xm32mmO89h9cD8TiAB8gvhtSeI6i2UrPZip3EjtyA+hUjorTFQKv7bvJd4pJfGyTi4E5y4/PkoK9S/6k1w2GH14zK2FpH4W5Lj9VCabi2+ZM04rhG6MYPWNSbb97Om2SDwbHRQOGcU7AQfcFRr/oOshrDV2F43M7zYd7dcw/7T/Oa6RG0MaGjkOAXrmtcqozS1PCozbaLHOvz5RzGObXzWCAQznpvuaw4+KltPaSrX3Ft01FOZ6hpzHGXb26ehPTh2AV4A4pjjxUI0pPVvUus6jOSahFR19EYDcDHRVnWGk4r81s0T2w1bBgPLchw7EfqrQitlFSWjMdN06ZqcHoznNFoG4zOZFdrm51Iz/Cxzjn3Z5K1XfTVFcrSy3Ob4UcQHhFg9ggYU2As4UVVFLQvszr7JqbejXp2Oat0ZqOjYaeju2Kcnk2RzR8lO6Y0XT2hxqauQVVWQRvFuGtzzwCTx81a8LIHdcVEE9SdnUb7IOLemvOiS1Oc6h0DM+sdU2V8bWPOTC/1dw/7T2Vz03b57baKelqpjNKxuXPJJ4npkqTwvS7GqMXqiu7MturUJvXT5mMIsorDKFQdrMBdb6GcD2Ji0+QLT+yvyrO0Gm9J0xVHGfBxL8iq7lrWzZgWeHkwl7zzs9qfH0tSt6xb0fyP7Ko7R7S6gu0dypwWsqDkuH9sgx9f0Ujspq95lfRuPFpbIB5HgforperZBdrfNSVIJY8cCObT0IVKj4tKSNs7Xg9Rm3w33+DNLSl5ZerRFLvDxmDcmaOjh/MrU1Po+jvjvSI3ej1WMb7Rwd7x1XPQ67aMvBDeecDPsTN/nyV3t20O0zsArGy0svUFu835hcjZCS2WcnbsO+izx8XvF8aFal2e3uBxNNNTP8ANsjmLyzQmo3HD5owOualx/RXh2tdPtbn7QYfIA5UdV7RbNCCII6md3TDN0fM4XHVQu+pdDM6lPsq9X+Uh6LZtO5wdXV7WjqIm5PzKtNr05ZrBEahkbfEaOM85BI+fJU+v2i3Cpf4VvpIos8i7L3fIdVqR2HU+pZGy1pkEZOQ6pO60DyaFyMq19iOpKynLnH61aoR9P6RLat1vFLBJQ2ZxcX5a+fBAA7N/dbezrTclGw3SujLJpG4hY7m1p6nzKkdP6Jt1qe2eXNTUjjvvHqtPkFagMK2FcpS32cmHIy6q6nRjLs+W+WAvSwsrQeWEREAREQBERAEREAREQBERACtO50zaygqaZ49WWJzD8QtxeCModT0aZx/QVW636pihlO74u9A8Hv/APQuwBcX1TDJaNXVEjRjdmbPH7jg/UFdhoahlZRw1EZy2VgcCOuVlxW1rD0PZ6xHf4d6/EjxcbbSXKAw1sDJoz0cOX7Kq1Wzi2SOJp56iAH+0O3h+auwRXyrjLlHmU5V1P3cmiht2aUYdl9fUEeTW/st+l2f2OAgyRyzuBz95ISPkFbUwoqiteRdPqOXPmxmjRWmgoGhtHSRRAfhZxW7u8F6RWJJcGOUpSerephZRF04EREAREQBERAEREAREQBERAEREAXkr0iA5ttWoi2SirmD2sxPOPiP1Uxs0uXpdkNI4nfpHbnH8J4j+eSnb/Z4L3QOo6lzmtJBDm4yCD5pZLJR2WnMNFHu73F7zxc89yVQq2rXNcM9KeZCeDGiS9pPsSgRAivPN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596900"/>
            <a:ext cx="1857375" cy="1228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fcomunicaciones.files.wordpress.com/2011/09/nueva_marca_pe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6"/>
            <a:ext cx="1785950" cy="118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4282" y="2071678"/>
            <a:ext cx="1714512" cy="2428892"/>
          </a:xfrm>
          <a:prstGeom prst="roundRect">
            <a:avLst/>
          </a:prstGeom>
          <a:solidFill>
            <a:srgbClr val="CCCC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PROCESO DE SELECCIÓN</a:t>
            </a:r>
            <a:endParaRPr lang="es-ES" sz="20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85984" y="5929330"/>
            <a:ext cx="3143272" cy="7858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>
              <a:defRPr/>
            </a:pPr>
            <a:r>
              <a:rPr lang="es-ES" sz="1600" b="1" dirty="0">
                <a:latin typeface="+mj-lt"/>
              </a:rPr>
              <a:t>Otorgamiento de la Buena pro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>
                <a:latin typeface="+mj-lt"/>
              </a:rPr>
              <a:t>Estar vigente su </a:t>
            </a:r>
            <a:r>
              <a:rPr lang="es-ES" sz="1600" dirty="0" err="1">
                <a:latin typeface="+mj-lt"/>
              </a:rPr>
              <a:t>RNP</a:t>
            </a:r>
            <a:endParaRPr lang="es-ES" sz="16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1600" dirty="0">
                <a:latin typeface="+mj-lt"/>
              </a:rPr>
              <a:t> No estar </a:t>
            </a:r>
            <a:r>
              <a:rPr lang="es-ES" sz="1600" dirty="0" smtClean="0">
                <a:latin typeface="+mj-lt"/>
              </a:rPr>
              <a:t>inhabilitado</a:t>
            </a:r>
            <a:endParaRPr lang="es-ES" sz="1600" b="1" dirty="0">
              <a:latin typeface="+mj-lt"/>
            </a:endParaRPr>
          </a:p>
        </p:txBody>
      </p:sp>
      <p:cxnSp>
        <p:nvCxnSpPr>
          <p:cNvPr id="7" name="AutoShape 31"/>
          <p:cNvCxnSpPr>
            <a:cxnSpLocks noChangeShapeType="1"/>
            <a:stCxn id="17" idx="2"/>
            <a:endCxn id="5" idx="0"/>
          </p:cNvCxnSpPr>
          <p:nvPr/>
        </p:nvCxnSpPr>
        <p:spPr bwMode="auto">
          <a:xfrm rot="5400000">
            <a:off x="3750463" y="5822173"/>
            <a:ext cx="214314" cy="1588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8" name="AutoShape 38"/>
          <p:cNvCxnSpPr>
            <a:cxnSpLocks noChangeShapeType="1"/>
            <a:stCxn id="12" idx="2"/>
            <a:endCxn id="52" idx="0"/>
          </p:cNvCxnSpPr>
          <p:nvPr/>
        </p:nvCxnSpPr>
        <p:spPr bwMode="auto">
          <a:xfrm rot="5400000">
            <a:off x="3714745" y="3500438"/>
            <a:ext cx="285751" cy="1588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5984" y="1357298"/>
            <a:ext cx="3143272" cy="10001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Inscripción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Registro en el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SEACE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Vigencia e inhabilitación en RNP</a:t>
            </a:r>
            <a:endParaRPr lang="es-E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Verificación de datos SUNAT</a:t>
            </a:r>
            <a:endParaRPr lang="es-E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2"/>
          <a:srcRect l="18907" t="12337" r="69492" b="76904"/>
          <a:stretch>
            <a:fillRect/>
          </a:stretch>
        </p:blipFill>
        <p:spPr bwMode="auto">
          <a:xfrm>
            <a:off x="5786446" y="1643050"/>
            <a:ext cx="714381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6 Rectángulo"/>
          <p:cNvSpPr>
            <a:spLocks noChangeArrowheads="1"/>
          </p:cNvSpPr>
          <p:nvPr/>
        </p:nvSpPr>
        <p:spPr bwMode="auto">
          <a:xfrm>
            <a:off x="2285984" y="2571744"/>
            <a:ext cx="3143272" cy="7858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Consultas y Observaciones</a:t>
            </a:r>
            <a:endParaRPr lang="es-ES" sz="1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Registro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el 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SEACE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Pronunciamientos del OSCE</a:t>
            </a:r>
            <a:endParaRPr lang="es-E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3" descr="Sun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857364"/>
            <a:ext cx="1143008" cy="3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4710" y="3643314"/>
            <a:ext cx="13535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2"/>
          <a:srcRect l="18907" t="12337" r="69492" b="76904"/>
          <a:stretch>
            <a:fillRect/>
          </a:stretch>
        </p:blipFill>
        <p:spPr bwMode="auto">
          <a:xfrm>
            <a:off x="5643570" y="3643314"/>
            <a:ext cx="714380" cy="4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064" y="4071942"/>
            <a:ext cx="1677057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62 Rectángulo"/>
          <p:cNvSpPr>
            <a:spLocks noChangeArrowheads="1"/>
          </p:cNvSpPr>
          <p:nvPr/>
        </p:nvSpPr>
        <p:spPr bwMode="auto">
          <a:xfrm>
            <a:off x="2285984" y="4929198"/>
            <a:ext cx="3143272" cy="7858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>
            <a:noAutofit/>
          </a:bodyPr>
          <a:lstStyle/>
          <a:p>
            <a:pPr algn="ctr">
              <a:defRPr/>
            </a:pPr>
            <a:r>
              <a:rPr lang="es-ES" sz="1600" b="1" dirty="0" smtClean="0">
                <a:latin typeface="+mj-lt"/>
              </a:rPr>
              <a:t>Calificación / Evaluación </a:t>
            </a:r>
            <a:r>
              <a:rPr lang="es-ES" sz="1600" b="1" dirty="0">
                <a:latin typeface="+mj-lt"/>
              </a:rPr>
              <a:t>de Propuestas </a:t>
            </a:r>
            <a:endParaRPr lang="es-ES" sz="1600" b="1" dirty="0" smtClean="0">
              <a:latin typeface="+mj-lt"/>
            </a:endParaRPr>
          </a:p>
          <a:p>
            <a:pPr algn="ctr">
              <a:defRPr/>
            </a:pPr>
            <a:r>
              <a:rPr lang="es-ES" sz="1600" dirty="0" smtClean="0">
                <a:latin typeface="+mj-lt"/>
              </a:rPr>
              <a:t>En Consultoría </a:t>
            </a:r>
            <a:r>
              <a:rPr lang="es-ES" sz="1600" dirty="0">
                <a:latin typeface="+mj-lt"/>
              </a:rPr>
              <a:t>y Ejecución de </a:t>
            </a:r>
            <a:r>
              <a:rPr lang="es-ES" sz="1600" dirty="0" smtClean="0">
                <a:latin typeface="+mj-lt"/>
              </a:rPr>
              <a:t>Obras</a:t>
            </a:r>
            <a:endParaRPr lang="es-ES" sz="1600" dirty="0">
              <a:latin typeface="+mj-lt"/>
            </a:endParaRP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6"/>
          <a:srcRect r="73740"/>
          <a:stretch>
            <a:fillRect/>
          </a:stretch>
        </p:blipFill>
        <p:spPr bwMode="auto">
          <a:xfrm>
            <a:off x="8286776" y="4857760"/>
            <a:ext cx="575969" cy="61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0426" y="4929198"/>
            <a:ext cx="10400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8"/>
          <a:srcRect l="18907" t="12337" r="69492" b="76904"/>
          <a:stretch>
            <a:fillRect/>
          </a:stretch>
        </p:blipFill>
        <p:spPr bwMode="auto">
          <a:xfrm>
            <a:off x="7572396" y="5929330"/>
            <a:ext cx="714376" cy="44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285984" y="214290"/>
            <a:ext cx="3143272" cy="9286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>
            <a:normAutofit fontScale="62500" lnSpcReduction="20000"/>
          </a:bodyPr>
          <a:lstStyle/>
          <a:p>
            <a:pPr algn="ctr">
              <a:defRPr/>
            </a:pPr>
            <a:r>
              <a:rPr lang="es-ES" sz="2600" b="1" dirty="0" smtClean="0">
                <a:latin typeface="+mj-lt"/>
              </a:rPr>
              <a:t>Convocatoria</a:t>
            </a:r>
            <a:r>
              <a:rPr lang="es-ES" sz="2600" dirty="0" smtClean="0">
                <a:latin typeface="+mj-lt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s-ES" sz="2600" dirty="0" smtClean="0">
                <a:latin typeface="+mj-lt"/>
              </a:rPr>
              <a:t> Publicación en el </a:t>
            </a:r>
            <a:r>
              <a:rPr lang="es-ES" sz="2600" dirty="0" err="1" smtClean="0">
                <a:latin typeface="+mj-lt"/>
              </a:rPr>
              <a:t>SEACE</a:t>
            </a:r>
            <a:endParaRPr lang="es-ES" sz="2600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2600" dirty="0" smtClean="0">
                <a:latin typeface="+mj-lt"/>
              </a:rPr>
              <a:t> Publicación en </a:t>
            </a:r>
            <a:r>
              <a:rPr lang="es-ES" sz="2600" dirty="0" err="1" smtClean="0">
                <a:latin typeface="+mj-lt"/>
              </a:rPr>
              <a:t>Miempresa</a:t>
            </a:r>
            <a:endParaRPr lang="es-ES" sz="2600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" sz="2600" dirty="0" smtClean="0">
                <a:latin typeface="+mj-lt"/>
              </a:rPr>
              <a:t> Acceso a la publicación por la CGR</a:t>
            </a:r>
          </a:p>
          <a:p>
            <a:pPr>
              <a:defRPr/>
            </a:pPr>
            <a:endParaRPr lang="es-ES" sz="1100" dirty="0">
              <a:latin typeface="+mj-lt"/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28237" y="714356"/>
            <a:ext cx="172045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39"/>
          <p:cNvCxnSpPr>
            <a:cxnSpLocks noChangeShapeType="1"/>
            <a:stCxn id="21" idx="2"/>
            <a:endCxn id="10" idx="0"/>
          </p:cNvCxnSpPr>
          <p:nvPr/>
        </p:nvCxnSpPr>
        <p:spPr bwMode="auto">
          <a:xfrm rot="5400000">
            <a:off x="3750463" y="1250141"/>
            <a:ext cx="214314" cy="1588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4" name="AutoShape 39"/>
          <p:cNvCxnSpPr>
            <a:cxnSpLocks noChangeShapeType="1"/>
            <a:stCxn id="10" idx="2"/>
            <a:endCxn id="12" idx="0"/>
          </p:cNvCxnSpPr>
          <p:nvPr/>
        </p:nvCxnSpPr>
        <p:spPr bwMode="auto">
          <a:xfrm rot="5400000">
            <a:off x="3750463" y="2464587"/>
            <a:ext cx="214314" cy="1588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</p:cxnSp>
      <p:pic>
        <p:nvPicPr>
          <p:cNvPr id="25" name="Picture 22" descr="C:\Documents and Settings\César\Mis documentos\Mis imágenes\mi empres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00040"/>
            <a:ext cx="857256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929330"/>
            <a:ext cx="638213" cy="4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3643314"/>
            <a:ext cx="655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333441"/>
            <a:ext cx="1000132" cy="3321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9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1428736"/>
            <a:ext cx="1000132" cy="3321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0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4214817"/>
            <a:ext cx="1142989" cy="3795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1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5000636"/>
            <a:ext cx="1075537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2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6000767"/>
            <a:ext cx="928694" cy="3084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2" name="56 Rectángulo"/>
          <p:cNvSpPr>
            <a:spLocks noChangeArrowheads="1"/>
          </p:cNvSpPr>
          <p:nvPr/>
        </p:nvSpPr>
        <p:spPr bwMode="auto">
          <a:xfrm>
            <a:off x="2285984" y="3643314"/>
            <a:ext cx="3143272" cy="10715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Presentación de Propuestas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Estar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vigente su RNP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No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estar inhabilitado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Vigencia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del Poder o 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DNI</a:t>
            </a:r>
            <a:endParaRPr lang="es-E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ES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9" name="30 Imagen" descr="Logo_seace_osc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2786058"/>
            <a:ext cx="1075537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70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2714620"/>
            <a:ext cx="655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AutoShape 38"/>
          <p:cNvCxnSpPr>
            <a:cxnSpLocks noChangeShapeType="1"/>
            <a:stCxn id="52" idx="2"/>
            <a:endCxn id="17" idx="0"/>
          </p:cNvCxnSpPr>
          <p:nvPr/>
        </p:nvCxnSpPr>
        <p:spPr bwMode="auto">
          <a:xfrm rot="5400000">
            <a:off x="3750463" y="4822041"/>
            <a:ext cx="214314" cy="1588"/>
          </a:xfrm>
          <a:prstGeom prst="straightConnector1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</p:cxnSp>
      <p:pic>
        <p:nvPicPr>
          <p:cNvPr id="40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41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7" grpId="0" animBg="1"/>
      <p:bldP spid="2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4282" y="2071678"/>
            <a:ext cx="1928826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EJECUCIÓN CONTRACTUAL</a:t>
            </a:r>
            <a:endParaRPr lang="es-E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0298" y="214290"/>
            <a:ext cx="2428875" cy="285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/>
              <a:t> Firma del contrato</a:t>
            </a:r>
          </a:p>
        </p:txBody>
      </p:sp>
      <p:pic>
        <p:nvPicPr>
          <p:cNvPr id="10" name="Picture 3" descr="Sun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000132" cy="27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3"/>
          <a:srcRect l="18907" t="12337" r="69492" b="76904"/>
          <a:stretch>
            <a:fillRect/>
          </a:stretch>
        </p:blipFill>
        <p:spPr bwMode="auto">
          <a:xfrm>
            <a:off x="7786710" y="142852"/>
            <a:ext cx="6735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214950"/>
            <a:ext cx="571504" cy="43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30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14291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298" y="1214422"/>
            <a:ext cx="2428875" cy="2959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/>
              <a:t> </a:t>
            </a:r>
            <a:r>
              <a:rPr lang="es-ES" sz="1600" dirty="0" smtClean="0"/>
              <a:t>Garantías</a:t>
            </a:r>
            <a:endParaRPr lang="es-ES" sz="16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00298" y="2214554"/>
            <a:ext cx="2428875" cy="3061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Adicionales y reducciones</a:t>
            </a:r>
            <a:endParaRPr lang="es-ES" sz="16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00298" y="2714620"/>
            <a:ext cx="2428875" cy="28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 Adelantos</a:t>
            </a:r>
            <a:endParaRPr lang="es-ES" sz="16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00298" y="3214686"/>
            <a:ext cx="2428875" cy="3163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 Penalidades</a:t>
            </a:r>
            <a:endParaRPr lang="es-ES" sz="160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00298" y="3786190"/>
            <a:ext cx="2428875" cy="285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Subcontratación</a:t>
            </a:r>
            <a:endParaRPr lang="es-ES" sz="16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298" y="4857760"/>
            <a:ext cx="2428875" cy="295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Resolución / Nulidad</a:t>
            </a:r>
            <a:endParaRPr lang="es-ES" sz="16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500298" y="5857892"/>
            <a:ext cx="2428875" cy="28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Conformidad o Liquidación</a:t>
            </a:r>
            <a:endParaRPr lang="es-ES" sz="16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00298" y="5357826"/>
            <a:ext cx="2428875" cy="265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Conciliación / Arbitraje </a:t>
            </a:r>
            <a:endParaRPr lang="es-ES" sz="16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500298" y="6357958"/>
            <a:ext cx="2428875" cy="275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Pago</a:t>
            </a:r>
            <a:endParaRPr lang="es-ES" sz="16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500298" y="1714488"/>
            <a:ext cx="2428875" cy="28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</a:t>
            </a:r>
            <a:r>
              <a:rPr lang="es-ES" sz="1600" dirty="0"/>
              <a:t>Reajuste de  </a:t>
            </a:r>
            <a:r>
              <a:rPr lang="es-ES" sz="1600" dirty="0" smtClean="0"/>
              <a:t>Precios</a:t>
            </a:r>
            <a:endParaRPr lang="es-ES" sz="16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500298" y="714356"/>
            <a:ext cx="2428875" cy="28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 </a:t>
            </a:r>
            <a:r>
              <a:rPr lang="es-ES" sz="1600" dirty="0"/>
              <a:t>Ampliación de </a:t>
            </a:r>
            <a:r>
              <a:rPr lang="es-ES" sz="1600" dirty="0" smtClean="0"/>
              <a:t>Plazo</a:t>
            </a:r>
            <a:endParaRPr lang="es-ES" sz="1600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500298" y="4286256"/>
            <a:ext cx="2428875" cy="326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/>
          <a:lstStyle/>
          <a:p>
            <a:pPr algn="ctr">
              <a:defRPr/>
            </a:pPr>
            <a:r>
              <a:rPr lang="es-ES" sz="1600" dirty="0" smtClean="0"/>
              <a:t> Intervención económica</a:t>
            </a:r>
            <a:endParaRPr lang="es-ES" sz="1600" dirty="0"/>
          </a:p>
        </p:txBody>
      </p:sp>
      <p:pic>
        <p:nvPicPr>
          <p:cNvPr id="30" name="30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714356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2" name="31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14422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3" name="32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714488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4" name="33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214554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5" name="34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14620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7" name="36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14686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8" name="37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6190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9" name="38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256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0" name="39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857760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" name="40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357826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2" name="41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857892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3" name="42 Imagen" descr="Logo_seace_os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357958"/>
            <a:ext cx="860430" cy="2857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4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143636" y="142852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15074" y="2643182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15074" y="2143116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15074" y="1643050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15074" y="4143380"/>
            <a:ext cx="598489" cy="3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59527" y="6286520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89884"/>
          <a:stretch>
            <a:fillRect/>
          </a:stretch>
        </p:blipFill>
        <p:spPr bwMode="auto">
          <a:xfrm>
            <a:off x="6286512" y="4643446"/>
            <a:ext cx="500066" cy="642942"/>
          </a:xfrm>
          <a:prstGeom prst="rect">
            <a:avLst/>
          </a:prstGeom>
          <a:noFill/>
        </p:spPr>
      </p:pic>
      <p:pic>
        <p:nvPicPr>
          <p:cNvPr id="57" name="Picture 2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89884"/>
          <a:stretch>
            <a:fillRect/>
          </a:stretch>
        </p:blipFill>
        <p:spPr bwMode="auto">
          <a:xfrm>
            <a:off x="6286512" y="5643578"/>
            <a:ext cx="500066" cy="614362"/>
          </a:xfrm>
          <a:prstGeom prst="rect">
            <a:avLst/>
          </a:prstGeom>
          <a:noFill/>
        </p:spPr>
      </p:pic>
      <p:pic>
        <p:nvPicPr>
          <p:cNvPr id="58" name="Picture 2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89884"/>
          <a:stretch>
            <a:fillRect/>
          </a:stretch>
        </p:blipFill>
        <p:spPr bwMode="auto">
          <a:xfrm>
            <a:off x="8501090" y="0"/>
            <a:ext cx="500066" cy="685800"/>
          </a:xfrm>
          <a:prstGeom prst="rect">
            <a:avLst/>
          </a:prstGeom>
          <a:noFill/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214554"/>
            <a:ext cx="1376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52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  <p:pic>
        <p:nvPicPr>
          <p:cNvPr id="53" name="Picture 91" descr="http://www.aestebanb.com/index/siaf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6215074" y="1142984"/>
            <a:ext cx="55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27060"/>
          </a:xfrm>
        </p:spPr>
        <p:txBody>
          <a:bodyPr/>
          <a:lstStyle/>
          <a:p>
            <a:r>
              <a:rPr lang="es-E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983179"/>
          </a:xfrm>
        </p:spPr>
        <p:txBody>
          <a:bodyPr/>
          <a:lstStyle/>
          <a:p>
            <a:r>
              <a:rPr lang="es-ES" sz="2800" dirty="0" smtClean="0"/>
              <a:t>Los sistemas administrativos no constituyen compartimentos estancos sino que están estrechamente interrelacionados (como la maquinaria de un reloj).</a:t>
            </a:r>
          </a:p>
          <a:p>
            <a:r>
              <a:rPr lang="es-ES" sz="2800" dirty="0" smtClean="0"/>
              <a:t>La efectividad de una organización o país deriva del elevado grado de sincronización existente entre sus diferentes sistemas administrativos.</a:t>
            </a:r>
          </a:p>
          <a:p>
            <a:r>
              <a:rPr lang="es-ES" sz="2800" dirty="0" smtClean="0"/>
              <a:t>Las tecnologías de la información y las comunicaciones cumplen un rol fundamental en el logro de la interoperabilidad de los sistemas administrativos del Estado.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5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7901014" cy="464347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s-PE" sz="4300" b="1" i="1" dirty="0" smtClean="0">
              <a:solidFill>
                <a:schemeClr val="tx2">
                  <a:lumMod val="60000"/>
                  <a:lumOff val="40000"/>
                </a:schemeClr>
              </a:solidFill>
              <a:hlinkClick r:id="rId2"/>
            </a:endParaRPr>
          </a:p>
          <a:p>
            <a:pPr algn="ctr">
              <a:buNone/>
            </a:pPr>
            <a:r>
              <a:rPr lang="es-PE" sz="4300" b="1" i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www.osce.gob.pe</a:t>
            </a:r>
            <a:endParaRPr lang="es-PE" sz="43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s-PE" sz="43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PE" sz="4300" b="1" i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www.seace.gob.pe</a:t>
            </a:r>
            <a:endParaRPr lang="es-PE" sz="43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s-PE" sz="43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PE" sz="4300" b="1" i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www.rnp.gob.pe</a:t>
            </a:r>
            <a:endParaRPr lang="es-PE" sz="43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s-PE" sz="43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PE" sz="4300" b="1" i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www.sna.gob.pe</a:t>
            </a:r>
            <a:endParaRPr lang="es-PE" sz="43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s-PE" sz="3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es-PE" sz="3600" b="1" i="1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mrojasd@osce.gob.pe</a:t>
            </a:r>
            <a:endParaRPr lang="es-PE" sz="3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s-P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357290" y="785794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¡Muchas gracias!</a:t>
            </a:r>
            <a:endParaRPr lang="es-ES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21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7643866" cy="928694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OTROS SISTEMAS ADMINISTRATIVOS DEL GASTO PÚBLICO Y SUS ENTIDADES RESPONSABLES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95 CuadroTexto"/>
          <p:cNvSpPr txBox="1">
            <a:spLocks noChangeArrowheads="1"/>
          </p:cNvSpPr>
          <p:nvPr/>
        </p:nvSpPr>
        <p:spPr bwMode="auto">
          <a:xfrm>
            <a:off x="642910" y="124520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Planificación: Centro Nacional de Planeamiento Estratégico - CEPLAN 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96 CuadroTexto"/>
          <p:cNvSpPr txBox="1">
            <a:spLocks noChangeArrowheads="1"/>
          </p:cNvSpPr>
          <p:nvPr/>
        </p:nvSpPr>
        <p:spPr bwMode="auto">
          <a:xfrm>
            <a:off x="642910" y="1785926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Presupuesto: Dirección General de Presupuesto Público – DGPP/MEF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97 CuadroTexto"/>
          <p:cNvSpPr txBox="1">
            <a:spLocks noChangeArrowheads="1"/>
          </p:cNvSpPr>
          <p:nvPr/>
        </p:nvSpPr>
        <p:spPr bwMode="auto">
          <a:xfrm>
            <a:off x="642910" y="2357430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Endeudamiento: Dirección Nacional de Endeudamiento Público – DNEP/MEF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98 CuadroTexto"/>
          <p:cNvSpPr txBox="1">
            <a:spLocks noChangeArrowheads="1"/>
          </p:cNvSpPr>
          <p:nvPr/>
        </p:nvSpPr>
        <p:spPr bwMode="auto">
          <a:xfrm>
            <a:off x="642910" y="2928934"/>
            <a:ext cx="757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Inversión: Dirección General de Política de Inversiones – DGPI/MEF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100 CuadroTexto"/>
          <p:cNvSpPr txBox="1">
            <a:spLocks noChangeArrowheads="1"/>
          </p:cNvSpPr>
          <p:nvPr/>
        </p:nvSpPr>
        <p:spPr bwMode="auto">
          <a:xfrm>
            <a:off x="714348" y="3500438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Tesorería: Dirección Nacional del Tesoro Público – DNTP/MEF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101 CuadroTexto"/>
          <p:cNvSpPr txBox="1">
            <a:spLocks noChangeArrowheads="1"/>
          </p:cNvSpPr>
          <p:nvPr/>
        </p:nvSpPr>
        <p:spPr bwMode="auto">
          <a:xfrm>
            <a:off x="642910" y="4071942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Contabilidad: Dirección General de Contabilidad Pública – DGCP/MEF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102 CuadroTexto"/>
          <p:cNvSpPr txBox="1">
            <a:spLocks noChangeArrowheads="1"/>
          </p:cNvSpPr>
          <p:nvPr/>
        </p:nvSpPr>
        <p:spPr bwMode="auto">
          <a:xfrm>
            <a:off x="642910" y="4643446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Abastecimiento: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103 CuadroTexto"/>
          <p:cNvSpPr txBox="1">
            <a:spLocks noChangeArrowheads="1"/>
          </p:cNvSpPr>
          <p:nvPr/>
        </p:nvSpPr>
        <p:spPr bwMode="auto">
          <a:xfrm>
            <a:off x="642910" y="5214950"/>
            <a:ext cx="78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Bienes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Estatales: Superintendencia Nacional de Bienes Estatales - SBN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104 CuadroTexto"/>
          <p:cNvSpPr txBox="1">
            <a:spLocks noChangeArrowheads="1"/>
          </p:cNvSpPr>
          <p:nvPr/>
        </p:nvSpPr>
        <p:spPr bwMode="auto">
          <a:xfrm>
            <a:off x="642910" y="5786454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Control: Contraloría General de la República - CGR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04 CuadroTexto"/>
          <p:cNvSpPr txBox="1">
            <a:spLocks noChangeArrowheads="1"/>
          </p:cNvSpPr>
          <p:nvPr/>
        </p:nvSpPr>
        <p:spPr bwMode="auto">
          <a:xfrm>
            <a:off x="642910" y="6345816"/>
            <a:ext cx="75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Recursos Humanos: Autoridad Nacional del Servicio Civil - SERVIR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5720" y="1857364"/>
            <a:ext cx="214313" cy="214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85720" y="2428868"/>
            <a:ext cx="214313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85720" y="3000372"/>
            <a:ext cx="214313" cy="214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85720" y="1345156"/>
            <a:ext cx="214313" cy="2143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85720" y="3571876"/>
            <a:ext cx="214313" cy="214313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85720" y="4143380"/>
            <a:ext cx="214313" cy="214312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85720" y="4714884"/>
            <a:ext cx="214313" cy="21431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285720" y="5286388"/>
            <a:ext cx="214313" cy="21431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285720" y="5857892"/>
            <a:ext cx="214313" cy="21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285720" y="6417254"/>
            <a:ext cx="214313" cy="214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8215338" y="1673828"/>
            <a:ext cx="500066" cy="46928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Rectángulo"/>
          <p:cNvSpPr/>
          <p:nvPr/>
        </p:nvSpPr>
        <p:spPr>
          <a:xfrm>
            <a:off x="8286776" y="3429000"/>
            <a:ext cx="428628" cy="42862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27 Rectángulo"/>
          <p:cNvSpPr/>
          <p:nvPr/>
        </p:nvSpPr>
        <p:spPr>
          <a:xfrm>
            <a:off x="8286776" y="4000504"/>
            <a:ext cx="428628" cy="4223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Picture 4" descr="http://3.bp.blogspot.com/_IyD0chWeXtw/TQ1e4GqjREI/AAAAAAAAAPc/AjiEb_vUi-g/S250/cepla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1214422"/>
            <a:ext cx="586070" cy="486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000372"/>
            <a:ext cx="1049134" cy="28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6388736"/>
            <a:ext cx="811269" cy="29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817232"/>
            <a:ext cx="1214446" cy="3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771" t="15277" r="89884" b="12154"/>
          <a:stretch>
            <a:fillRect/>
          </a:stretch>
        </p:blipFill>
        <p:spPr bwMode="auto">
          <a:xfrm>
            <a:off x="8358214" y="5143512"/>
            <a:ext cx="461940" cy="426243"/>
          </a:xfrm>
          <a:prstGeom prst="rect">
            <a:avLst/>
          </a:prstGeom>
          <a:noFill/>
        </p:spPr>
      </p:pic>
      <p:pic>
        <p:nvPicPr>
          <p:cNvPr id="35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592138" y="2276475"/>
            <a:ext cx="6551631" cy="500063"/>
            <a:chOff x="2714612" y="2428868"/>
            <a:chExt cx="3239840" cy="500066"/>
          </a:xfrm>
        </p:grpSpPr>
        <p:sp>
          <p:nvSpPr>
            <p:cNvPr id="5" name="4 Rectángulo"/>
            <p:cNvSpPr/>
            <p:nvPr/>
          </p:nvSpPr>
          <p:spPr>
            <a:xfrm>
              <a:off x="4000496" y="2428868"/>
              <a:ext cx="642942" cy="50006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000" b="1">
                  <a:solidFill>
                    <a:srgbClr val="002060"/>
                  </a:solidFill>
                </a:rPr>
                <a:t>PROGRAMACIÓN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357554" y="2428868"/>
              <a:ext cx="642942" cy="50006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rgbClr val="002060"/>
                  </a:solidFill>
                </a:rPr>
                <a:t>FORMULACIÓN</a:t>
              </a:r>
              <a:endParaRPr lang="es-ES" sz="12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643438" y="2428868"/>
              <a:ext cx="642942" cy="50006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rgbClr val="002060"/>
                  </a:solidFill>
                </a:rPr>
                <a:t>EVALUACIÓN</a:t>
              </a:r>
              <a:r>
                <a:rPr lang="es-ES" sz="1200" b="1" dirty="0"/>
                <a:t>.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714612" y="2428868"/>
              <a:ext cx="642942" cy="50006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rgbClr val="002060"/>
                  </a:solidFill>
                </a:rPr>
                <a:t>ANALISIS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286380" y="2428868"/>
              <a:ext cx="668072" cy="50006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dirty="0">
                  <a:solidFill>
                    <a:srgbClr val="002060"/>
                  </a:solidFill>
                </a:rPr>
                <a:t>REFORMULACIÓN</a:t>
              </a:r>
            </a:p>
          </p:txBody>
        </p:sp>
      </p:grp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3214688" y="2276475"/>
            <a:ext cx="1285875" cy="3786188"/>
            <a:chOff x="4000496" y="2428868"/>
            <a:chExt cx="642942" cy="3786214"/>
          </a:xfrm>
        </p:grpSpPr>
        <p:grpSp>
          <p:nvGrpSpPr>
            <p:cNvPr id="4" name="22 Grupo"/>
            <p:cNvGrpSpPr>
              <a:grpSpLocks/>
            </p:cNvGrpSpPr>
            <p:nvPr/>
          </p:nvGrpSpPr>
          <p:grpSpPr bwMode="auto">
            <a:xfrm>
              <a:off x="4000496" y="2928934"/>
              <a:ext cx="642942" cy="3286148"/>
              <a:chOff x="4000496" y="2928934"/>
              <a:chExt cx="642942" cy="3286148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4000496" y="2928934"/>
                <a:ext cx="642942" cy="50006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FORMULACIÓN</a:t>
                </a: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4000496" y="3428999"/>
                <a:ext cx="642942" cy="50006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APROBACIÓN</a:t>
                </a:r>
                <a:endParaRPr lang="es-ES" sz="1200" b="1" dirty="0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4000496" y="3929066"/>
                <a:ext cx="642942" cy="17859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EJECUCIÓN</a:t>
                </a:r>
                <a:endParaRPr lang="es-ES" sz="1300" b="1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4000496" y="5715015"/>
                <a:ext cx="642942" cy="50006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EVALUACIÓN</a:t>
                </a:r>
                <a:endParaRPr lang="es-ES" sz="1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19 Rectángulo"/>
            <p:cNvSpPr/>
            <p:nvPr/>
          </p:nvSpPr>
          <p:spPr>
            <a:xfrm>
              <a:off x="4000496" y="2428868"/>
              <a:ext cx="642942" cy="50006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000" b="1">
                  <a:solidFill>
                    <a:srgbClr val="002060"/>
                  </a:solidFill>
                </a:rPr>
                <a:t>PROGRAMACIÓN</a:t>
              </a:r>
            </a:p>
          </p:txBody>
        </p:sp>
      </p:grpSp>
      <p:grpSp>
        <p:nvGrpSpPr>
          <p:cNvPr id="10" name="77 Grupo"/>
          <p:cNvGrpSpPr>
            <a:grpSpLocks/>
          </p:cNvGrpSpPr>
          <p:nvPr/>
        </p:nvGrpSpPr>
        <p:grpSpPr bwMode="auto">
          <a:xfrm>
            <a:off x="3214688" y="781050"/>
            <a:ext cx="1285875" cy="2000250"/>
            <a:chOff x="5357818" y="928670"/>
            <a:chExt cx="642942" cy="2000264"/>
          </a:xfrm>
        </p:grpSpPr>
        <p:grpSp>
          <p:nvGrpSpPr>
            <p:cNvPr id="11" name="76 Grupo"/>
            <p:cNvGrpSpPr>
              <a:grpSpLocks/>
            </p:cNvGrpSpPr>
            <p:nvPr/>
          </p:nvGrpSpPr>
          <p:grpSpPr bwMode="auto">
            <a:xfrm>
              <a:off x="5357818" y="928670"/>
              <a:ext cx="642942" cy="1500198"/>
              <a:chOff x="5357818" y="928670"/>
              <a:chExt cx="642942" cy="1500198"/>
            </a:xfrm>
          </p:grpSpPr>
          <p:sp>
            <p:nvSpPr>
              <p:cNvPr id="24" name="23 Rectángulo"/>
              <p:cNvSpPr/>
              <p:nvPr/>
            </p:nvSpPr>
            <p:spPr>
              <a:xfrm>
                <a:off x="5357818" y="1428736"/>
                <a:ext cx="642942" cy="50006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200" b="1" dirty="0" smtClean="0">
                    <a:solidFill>
                      <a:srgbClr val="002060"/>
                    </a:solidFill>
                  </a:rPr>
                  <a:t>DESEMBOLSO</a:t>
                </a:r>
                <a:endParaRPr lang="es-E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5357818" y="1928802"/>
                <a:ext cx="642942" cy="50006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CONCERTACIÓN</a:t>
                </a:r>
                <a:endParaRPr lang="es-ES" sz="1200" b="1" dirty="0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5357818" y="928670"/>
                <a:ext cx="642942" cy="50006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REGISTRO</a:t>
                </a:r>
                <a:endParaRPr lang="es-ES" sz="1200" b="1" dirty="0"/>
              </a:p>
            </p:txBody>
          </p:sp>
        </p:grpSp>
        <p:sp>
          <p:nvSpPr>
            <p:cNvPr id="27" name="26 Rectángulo"/>
            <p:cNvSpPr/>
            <p:nvPr/>
          </p:nvSpPr>
          <p:spPr>
            <a:xfrm>
              <a:off x="5357818" y="2428869"/>
              <a:ext cx="642942" cy="50006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000" b="1">
                  <a:solidFill>
                    <a:srgbClr val="002060"/>
                  </a:solidFill>
                </a:rPr>
                <a:t>PROGRAMACIÓN</a:t>
              </a:r>
            </a:p>
          </p:txBody>
        </p:sp>
      </p:grpSp>
      <p:grpSp>
        <p:nvGrpSpPr>
          <p:cNvPr id="15" name="59 Grupo"/>
          <p:cNvGrpSpPr>
            <a:grpSpLocks/>
          </p:cNvGrpSpPr>
          <p:nvPr/>
        </p:nvGrpSpPr>
        <p:grpSpPr bwMode="auto">
          <a:xfrm>
            <a:off x="1908175" y="3789363"/>
            <a:ext cx="3857625" cy="1785937"/>
            <a:chOff x="3357554" y="4714884"/>
            <a:chExt cx="1928826" cy="500066"/>
          </a:xfrm>
        </p:grpSpPr>
        <p:grpSp>
          <p:nvGrpSpPr>
            <p:cNvPr id="17" name="33 Grupo"/>
            <p:cNvGrpSpPr>
              <a:grpSpLocks/>
            </p:cNvGrpSpPr>
            <p:nvPr/>
          </p:nvGrpSpPr>
          <p:grpSpPr bwMode="auto">
            <a:xfrm>
              <a:off x="3357554" y="4714884"/>
              <a:ext cx="1285884" cy="500066"/>
              <a:chOff x="3357554" y="4714884"/>
              <a:chExt cx="1285884" cy="500066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3357554" y="4714884"/>
                <a:ext cx="642942" cy="50006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PRE INVERSIÓN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4000496" y="4714884"/>
                <a:ext cx="642942" cy="50006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>
                    <a:solidFill>
                      <a:srgbClr val="002060"/>
                    </a:solidFill>
                  </a:rPr>
                  <a:t>INVERSIÓN</a:t>
                </a:r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4643438" y="4714884"/>
              <a:ext cx="642942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rgbClr val="002060"/>
                  </a:solidFill>
                </a:rPr>
                <a:t>OPERACIÓN</a:t>
              </a:r>
            </a:p>
          </p:txBody>
        </p:sp>
      </p:grpSp>
      <p:grpSp>
        <p:nvGrpSpPr>
          <p:cNvPr id="18" name="79 Grupo"/>
          <p:cNvGrpSpPr>
            <a:grpSpLocks/>
          </p:cNvGrpSpPr>
          <p:nvPr/>
        </p:nvGrpSpPr>
        <p:grpSpPr bwMode="auto">
          <a:xfrm>
            <a:off x="2571750" y="2266950"/>
            <a:ext cx="1928813" cy="3286125"/>
            <a:chOff x="3428992" y="2428868"/>
            <a:chExt cx="1928826" cy="3286148"/>
          </a:xfrm>
        </p:grpSpPr>
        <p:sp>
          <p:nvSpPr>
            <p:cNvPr id="33" name="32 Rectángulo"/>
            <p:cNvSpPr/>
            <p:nvPr/>
          </p:nvSpPr>
          <p:spPr>
            <a:xfrm>
              <a:off x="3428992" y="2928934"/>
              <a:ext cx="642942" cy="27860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/>
                <a:t>ACTOS </a:t>
              </a:r>
              <a:r>
                <a:rPr lang="es-ES" sz="1100" b="1" dirty="0"/>
                <a:t>PREPARATORIOS</a:t>
              </a:r>
              <a:endParaRPr lang="es-ES" sz="900" b="1" dirty="0"/>
            </a:p>
          </p:txBody>
        </p:sp>
        <p:grpSp>
          <p:nvGrpSpPr>
            <p:cNvPr id="19" name="74 Grupo"/>
            <p:cNvGrpSpPr>
              <a:grpSpLocks/>
            </p:cNvGrpSpPr>
            <p:nvPr/>
          </p:nvGrpSpPr>
          <p:grpSpPr bwMode="auto">
            <a:xfrm>
              <a:off x="4071934" y="2428868"/>
              <a:ext cx="1285884" cy="3286148"/>
              <a:chOff x="4071934" y="2428868"/>
              <a:chExt cx="1285884" cy="3286148"/>
            </a:xfrm>
          </p:grpSpPr>
          <p:sp>
            <p:nvSpPr>
              <p:cNvPr id="40" name="39 Rectángulo"/>
              <p:cNvSpPr/>
              <p:nvPr/>
            </p:nvSpPr>
            <p:spPr>
              <a:xfrm>
                <a:off x="4071934" y="3929066"/>
                <a:ext cx="642942" cy="178595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000" b="1" dirty="0"/>
                  <a:t>SELECCION</a:t>
                </a:r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071934" y="2428868"/>
                <a:ext cx="1285884" cy="50006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b="1" dirty="0"/>
                  <a:t>PROGRAMACIÓN</a:t>
                </a: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4714876" y="3929066"/>
                <a:ext cx="642942" cy="178595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wordArt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700" b="1" dirty="0"/>
                  <a:t> </a:t>
                </a:r>
                <a:r>
                  <a:rPr lang="es-ES" sz="1100" b="1" dirty="0"/>
                  <a:t>CONTRATO</a:t>
                </a:r>
              </a:p>
            </p:txBody>
          </p:sp>
        </p:grpSp>
      </p:grpSp>
      <p:grpSp>
        <p:nvGrpSpPr>
          <p:cNvPr id="21" name="73 Grupo"/>
          <p:cNvGrpSpPr/>
          <p:nvPr/>
        </p:nvGrpSpPr>
        <p:grpSpPr>
          <a:xfrm>
            <a:off x="3868732" y="3767141"/>
            <a:ext cx="1928827" cy="1785950"/>
            <a:chOff x="6357950" y="3500438"/>
            <a:chExt cx="1928826" cy="1500198"/>
          </a:xfrm>
          <a:solidFill>
            <a:srgbClr val="FF3300"/>
          </a:solidFill>
        </p:grpSpPr>
        <p:sp>
          <p:nvSpPr>
            <p:cNvPr id="63" name="62 Rectángulo"/>
            <p:cNvSpPr/>
            <p:nvPr/>
          </p:nvSpPr>
          <p:spPr>
            <a:xfrm>
              <a:off x="6357950" y="4520573"/>
              <a:ext cx="642942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b="1" dirty="0"/>
                <a:t>RECEPCION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7000892" y="3500438"/>
              <a:ext cx="642942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300" b="1" dirty="0">
                  <a:solidFill>
                    <a:schemeClr val="bg1"/>
                  </a:solidFill>
                </a:rPr>
                <a:t>REGISTRO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7000892" y="4143380"/>
              <a:ext cx="642942" cy="8572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bg1"/>
                  </a:solidFill>
                </a:rPr>
                <a:t>UTILIZACION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7643834" y="3500438"/>
              <a:ext cx="642942" cy="150019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300" b="1" dirty="0">
                  <a:solidFill>
                    <a:schemeClr val="bg1"/>
                  </a:solidFill>
                </a:rPr>
                <a:t>DISPOSICION</a:t>
              </a:r>
            </a:p>
          </p:txBody>
        </p:sp>
      </p:grpSp>
      <p:grpSp>
        <p:nvGrpSpPr>
          <p:cNvPr id="23" name="72 Grupo"/>
          <p:cNvGrpSpPr>
            <a:grpSpLocks/>
          </p:cNvGrpSpPr>
          <p:nvPr/>
        </p:nvGrpSpPr>
        <p:grpSpPr bwMode="auto">
          <a:xfrm>
            <a:off x="4500563" y="3789363"/>
            <a:ext cx="1285875" cy="1785937"/>
            <a:chOff x="7000892" y="5643577"/>
            <a:chExt cx="642942" cy="1000133"/>
          </a:xfrm>
        </p:grpSpPr>
        <p:sp>
          <p:nvSpPr>
            <p:cNvPr id="68" name="67 Rectángulo"/>
            <p:cNvSpPr/>
            <p:nvPr/>
          </p:nvSpPr>
          <p:spPr>
            <a:xfrm>
              <a:off x="7000892" y="5643577"/>
              <a:ext cx="321471" cy="1000133"/>
            </a:xfrm>
            <a:prstGeom prst="rect">
              <a:avLst/>
            </a:prstGeom>
            <a:solidFill>
              <a:srgbClr val="CC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rgbClr val="002060"/>
                  </a:solidFill>
                </a:rPr>
                <a:t>ADMINIST.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rgbClr val="002060"/>
                  </a:solidFill>
                </a:rPr>
                <a:t>Y GESTIÓN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7322363" y="5643577"/>
              <a:ext cx="321471" cy="1000132"/>
            </a:xfrm>
            <a:prstGeom prst="rect">
              <a:avLst/>
            </a:prstGeom>
            <a:solidFill>
              <a:srgbClr val="CC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50" b="1" dirty="0">
                  <a:solidFill>
                    <a:srgbClr val="002060"/>
                  </a:solidFill>
                </a:rPr>
                <a:t>DISPOSICION</a:t>
              </a:r>
            </a:p>
          </p:txBody>
        </p:sp>
      </p:grpSp>
      <p:sp>
        <p:nvSpPr>
          <p:cNvPr id="50" name="49 Rectángulo"/>
          <p:cNvSpPr/>
          <p:nvPr/>
        </p:nvSpPr>
        <p:spPr>
          <a:xfrm>
            <a:off x="3857625" y="5338763"/>
            <a:ext cx="357188" cy="214312"/>
          </a:xfrm>
          <a:prstGeom prst="rect">
            <a:avLst/>
          </a:prstGeom>
          <a:solidFill>
            <a:srgbClr val="99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4214813" y="5338763"/>
            <a:ext cx="285750" cy="214312"/>
          </a:xfrm>
          <a:prstGeom prst="rect">
            <a:avLst/>
          </a:prstGeom>
          <a:solidFill>
            <a:srgbClr val="CC6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83" name="82 Elipse"/>
          <p:cNvSpPr/>
          <p:nvPr/>
        </p:nvSpPr>
        <p:spPr>
          <a:xfrm>
            <a:off x="142875" y="481013"/>
            <a:ext cx="7429500" cy="6215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32" name="95 CuadroTexto"/>
          <p:cNvSpPr txBox="1">
            <a:spLocks noChangeArrowheads="1"/>
          </p:cNvSpPr>
          <p:nvPr/>
        </p:nvSpPr>
        <p:spPr bwMode="auto">
          <a:xfrm>
            <a:off x="7358082" y="4214818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Planificación</a:t>
            </a:r>
          </a:p>
        </p:txBody>
      </p:sp>
      <p:sp>
        <p:nvSpPr>
          <p:cNvPr id="17433" name="96 CuadroTexto"/>
          <p:cNvSpPr txBox="1">
            <a:spLocks noChangeArrowheads="1"/>
          </p:cNvSpPr>
          <p:nvPr/>
        </p:nvSpPr>
        <p:spPr bwMode="auto">
          <a:xfrm>
            <a:off x="7358082" y="4429132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Presupuesto</a:t>
            </a:r>
          </a:p>
        </p:txBody>
      </p:sp>
      <p:sp>
        <p:nvSpPr>
          <p:cNvPr id="17434" name="97 CuadroTexto"/>
          <p:cNvSpPr txBox="1">
            <a:spLocks noChangeArrowheads="1"/>
          </p:cNvSpPr>
          <p:nvPr/>
        </p:nvSpPr>
        <p:spPr bwMode="auto">
          <a:xfrm>
            <a:off x="7358082" y="4643446"/>
            <a:ext cx="1549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Endeudamiento</a:t>
            </a:r>
          </a:p>
        </p:txBody>
      </p:sp>
      <p:sp>
        <p:nvSpPr>
          <p:cNvPr id="17435" name="98 CuadroTexto"/>
          <p:cNvSpPr txBox="1">
            <a:spLocks noChangeArrowheads="1"/>
          </p:cNvSpPr>
          <p:nvPr/>
        </p:nvSpPr>
        <p:spPr bwMode="auto">
          <a:xfrm>
            <a:off x="7358082" y="4857760"/>
            <a:ext cx="1643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Inversión </a:t>
            </a:r>
            <a:r>
              <a:rPr lang="es-ES" sz="16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Púb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436" name="99 CuadroTexto"/>
          <p:cNvSpPr txBox="1">
            <a:spLocks noChangeArrowheads="1"/>
          </p:cNvSpPr>
          <p:nvPr/>
        </p:nvSpPr>
        <p:spPr bwMode="auto">
          <a:xfrm>
            <a:off x="7380288" y="5072074"/>
            <a:ext cx="1763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Contratación </a:t>
            </a:r>
            <a:r>
              <a:rPr lang="es-ES" sz="16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Púb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437" name="100 CuadroTexto"/>
          <p:cNvSpPr txBox="1">
            <a:spLocks noChangeArrowheads="1"/>
          </p:cNvSpPr>
          <p:nvPr/>
        </p:nvSpPr>
        <p:spPr bwMode="auto">
          <a:xfrm>
            <a:off x="7358082" y="5286388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Tesorería</a:t>
            </a:r>
          </a:p>
        </p:txBody>
      </p:sp>
      <p:sp>
        <p:nvSpPr>
          <p:cNvPr id="17438" name="101 CuadroTexto"/>
          <p:cNvSpPr txBox="1">
            <a:spLocks noChangeArrowheads="1"/>
          </p:cNvSpPr>
          <p:nvPr/>
        </p:nvSpPr>
        <p:spPr bwMode="auto">
          <a:xfrm>
            <a:off x="7358082" y="5500702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Contabilidad</a:t>
            </a:r>
          </a:p>
        </p:txBody>
      </p:sp>
      <p:sp>
        <p:nvSpPr>
          <p:cNvPr id="17439" name="102 CuadroTexto"/>
          <p:cNvSpPr txBox="1">
            <a:spLocks noChangeArrowheads="1"/>
          </p:cNvSpPr>
          <p:nvPr/>
        </p:nvSpPr>
        <p:spPr bwMode="auto">
          <a:xfrm>
            <a:off x="7358082" y="5715016"/>
            <a:ext cx="1549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Abastecimiento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440" name="103 CuadroTexto"/>
          <p:cNvSpPr txBox="1">
            <a:spLocks noChangeArrowheads="1"/>
          </p:cNvSpPr>
          <p:nvPr/>
        </p:nvSpPr>
        <p:spPr bwMode="auto">
          <a:xfrm>
            <a:off x="7358082" y="5929330"/>
            <a:ext cx="1611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Bienes Estatales</a:t>
            </a:r>
          </a:p>
        </p:txBody>
      </p:sp>
      <p:sp>
        <p:nvSpPr>
          <p:cNvPr id="17441" name="104 CuadroTexto"/>
          <p:cNvSpPr txBox="1">
            <a:spLocks noChangeArrowheads="1"/>
          </p:cNvSpPr>
          <p:nvPr/>
        </p:nvSpPr>
        <p:spPr bwMode="auto">
          <a:xfrm>
            <a:off x="7358082" y="6215082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142844" y="0"/>
            <a:ext cx="9001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INTERRELACIÓN DE SISTEMAS ADMINISTRATIVOS</a:t>
            </a:r>
          </a:p>
        </p:txBody>
      </p:sp>
      <p:sp>
        <p:nvSpPr>
          <p:cNvPr id="65" name="64 Elipse"/>
          <p:cNvSpPr/>
          <p:nvPr/>
        </p:nvSpPr>
        <p:spPr>
          <a:xfrm>
            <a:off x="285720" y="571480"/>
            <a:ext cx="7143800" cy="6000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" name="104 CuadroTexto"/>
          <p:cNvSpPr txBox="1">
            <a:spLocks noChangeArrowheads="1"/>
          </p:cNvSpPr>
          <p:nvPr/>
        </p:nvSpPr>
        <p:spPr bwMode="auto">
          <a:xfrm>
            <a:off x="7358091" y="6519470"/>
            <a:ext cx="17859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Recursos Humanos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7165975" y="4510085"/>
            <a:ext cx="214313" cy="214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6" name="85 Rectángulo"/>
          <p:cNvSpPr/>
          <p:nvPr/>
        </p:nvSpPr>
        <p:spPr>
          <a:xfrm>
            <a:off x="7165975" y="4724398"/>
            <a:ext cx="214313" cy="2143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7" name="86 Rectángulo"/>
          <p:cNvSpPr/>
          <p:nvPr/>
        </p:nvSpPr>
        <p:spPr>
          <a:xfrm>
            <a:off x="7165975" y="4938710"/>
            <a:ext cx="214313" cy="214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8" name="87 Rectángulo"/>
          <p:cNvSpPr/>
          <p:nvPr/>
        </p:nvSpPr>
        <p:spPr>
          <a:xfrm>
            <a:off x="7165975" y="4295773"/>
            <a:ext cx="214313" cy="2143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9" name="88 Rectángulo"/>
          <p:cNvSpPr/>
          <p:nvPr/>
        </p:nvSpPr>
        <p:spPr>
          <a:xfrm>
            <a:off x="7165975" y="5153023"/>
            <a:ext cx="214313" cy="2143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0" name="89 Rectángulo"/>
          <p:cNvSpPr/>
          <p:nvPr/>
        </p:nvSpPr>
        <p:spPr>
          <a:xfrm>
            <a:off x="7165975" y="5367335"/>
            <a:ext cx="214313" cy="214313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1" name="90 Rectángulo"/>
          <p:cNvSpPr/>
          <p:nvPr/>
        </p:nvSpPr>
        <p:spPr>
          <a:xfrm>
            <a:off x="7165975" y="5581648"/>
            <a:ext cx="214313" cy="214312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>
          <a:xfrm>
            <a:off x="7165975" y="5795960"/>
            <a:ext cx="214313" cy="21431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4" name="93 Rectángulo"/>
          <p:cNvSpPr/>
          <p:nvPr/>
        </p:nvSpPr>
        <p:spPr>
          <a:xfrm>
            <a:off x="7165975" y="6010273"/>
            <a:ext cx="214313" cy="21431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5" name="94 Rectángulo"/>
          <p:cNvSpPr/>
          <p:nvPr/>
        </p:nvSpPr>
        <p:spPr>
          <a:xfrm>
            <a:off x="7165975" y="6286520"/>
            <a:ext cx="214313" cy="21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9" name="68 Rectángulo"/>
          <p:cNvSpPr/>
          <p:nvPr/>
        </p:nvSpPr>
        <p:spPr>
          <a:xfrm>
            <a:off x="7165984" y="6572273"/>
            <a:ext cx="214313" cy="214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ransition spd="slow">
    <p:fade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8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57158" y="1000108"/>
          <a:ext cx="8429684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335"/>
                <a:gridCol w="6289349"/>
              </a:tblGrid>
              <a:tr h="39219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Símbolo</a:t>
                      </a:r>
                      <a:endParaRPr lang="es-E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Descripción</a:t>
                      </a:r>
                      <a:endParaRPr lang="es-E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219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Validación del Registro Único de Contribuyente – RUC</a:t>
                      </a:r>
                      <a:endParaRPr lang="es-ES" dirty="0"/>
                    </a:p>
                  </a:txBody>
                  <a:tcPr/>
                </a:tc>
              </a:tr>
              <a:tr h="39219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Validación de la información  en los Registros Públicos </a:t>
                      </a:r>
                      <a:endParaRPr lang="es-ES" dirty="0"/>
                    </a:p>
                  </a:txBody>
                  <a:tcPr/>
                </a:tc>
              </a:tr>
              <a:tr h="6769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Validación del Documento  Nacional de Identificación  - DNI del funcionario </a:t>
                      </a:r>
                      <a:endParaRPr lang="es-ES" dirty="0"/>
                    </a:p>
                  </a:txBody>
                  <a:tcPr/>
                </a:tc>
              </a:tr>
              <a:tr h="6769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Verificación de la colegiatura ante los Colegios de Ingenieros y Arquitectos </a:t>
                      </a:r>
                      <a:endParaRPr lang="es-ES" dirty="0"/>
                    </a:p>
                  </a:txBody>
                  <a:tcPr/>
                </a:tc>
              </a:tr>
              <a:tr h="469931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Verificación de la vigencia del Registro Nacional de Proveedores</a:t>
                      </a:r>
                      <a:endParaRPr lang="es-ES" dirty="0"/>
                    </a:p>
                  </a:txBody>
                  <a:tcPr/>
                </a:tc>
              </a:tr>
              <a:tr h="125717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Verificación que el proveedor no esté inhabilitado para contratar con el Estado y verifica la Constancia como Proveedor  Extranjero No Domiciliado en el País </a:t>
                      </a:r>
                      <a:endParaRPr lang="es-ES" dirty="0"/>
                    </a:p>
                  </a:txBody>
                  <a:tcPr/>
                </a:tc>
              </a:tr>
              <a:tr h="39219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Banco de Proyectos de Inversión Pública</a:t>
                      </a:r>
                      <a:endParaRPr lang="es-ES" dirty="0"/>
                    </a:p>
                  </a:txBody>
                  <a:tcPr/>
                </a:tc>
              </a:tr>
              <a:tr h="49377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La información</a:t>
                      </a:r>
                      <a:r>
                        <a:rPr lang="es-ES" baseline="0" dirty="0" smtClean="0"/>
                        <a:t> en el SE@CE es accedida por la Contraloría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Interrelación de Bases de Datos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3" descr="Sun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1000132" cy="2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3"/>
          <a:srcRect l="18907" t="12337" r="69492" b="76904"/>
          <a:stretch>
            <a:fillRect/>
          </a:stretch>
        </p:blipFill>
        <p:spPr bwMode="auto">
          <a:xfrm>
            <a:off x="857224" y="4214818"/>
            <a:ext cx="13112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857364"/>
            <a:ext cx="107157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1285884" cy="3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928934"/>
            <a:ext cx="15716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571875"/>
            <a:ext cx="1214446" cy="3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4" name="Picture 51" descr="http://t1.gstatic.com/images?q=tbn:ANd9GcR3-EjTpuA1yTzvGjZIQyCSB2-r-iSw9ulsbex1-Xbcmb8zj6c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5286388"/>
            <a:ext cx="104664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715016"/>
            <a:ext cx="1971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14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57158" y="1071547"/>
          <a:ext cx="8429684" cy="527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500858"/>
              </a:tblGrid>
              <a:tr h="345760">
                <a:tc>
                  <a:txBody>
                    <a:bodyPr/>
                    <a:lstStyle/>
                    <a:p>
                      <a:r>
                        <a:rPr lang="es-ES" dirty="0" smtClean="0"/>
                        <a:t>Símbolo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Descripción</a:t>
                      </a:r>
                      <a:endParaRPr lang="es-ES" dirty="0"/>
                    </a:p>
                  </a:txBody>
                  <a:tcPr/>
                </a:tc>
              </a:tr>
              <a:tr h="190168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Marco Macroeconómico Multianual – MMM</a:t>
                      </a:r>
                      <a:b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Estratégico Sectorial Multianual – PESEM</a:t>
                      </a:r>
                      <a:b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Estratégico Institucional – PEI</a:t>
                      </a:r>
                      <a:b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Operativo Institucional – POI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Presupuesto Institucional de Apertura – PIA.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Presupuesto Institucional Modificado – PIM.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Fases de la Ejecución Presupuestaria</a:t>
                      </a:r>
                      <a:endParaRPr lang="es-ES" dirty="0"/>
                    </a:p>
                  </a:txBody>
                  <a:tcPr/>
                </a:tc>
              </a:tr>
              <a:tr h="48007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dirty="0" smtClean="0"/>
                        <a:t> Promoción de las oportunidades de negocio para las </a:t>
                      </a:r>
                      <a:r>
                        <a:rPr lang="es-ES" dirty="0" err="1" smtClean="0"/>
                        <a:t>MYPEs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</a:t>
                      </a:r>
                    </a:p>
                  </a:txBody>
                  <a:tcPr/>
                </a:tc>
              </a:tr>
              <a:tr h="6050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dirty="0" smtClean="0"/>
                        <a:t>Censo de funcionarios de los Órganos encargados de la Contratación</a:t>
                      </a:r>
                      <a:endParaRPr lang="es-ES" dirty="0"/>
                    </a:p>
                  </a:txBody>
                  <a:tcPr/>
                </a:tc>
              </a:tr>
              <a:tr h="58864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dirty="0" smtClean="0"/>
                        <a:t>Manejo  de almacén</a:t>
                      </a:r>
                      <a:r>
                        <a:rPr lang="es-ES" baseline="0" dirty="0" smtClean="0"/>
                        <a:t> y </a:t>
                      </a:r>
                      <a:r>
                        <a:rPr lang="es-ES" dirty="0" smtClean="0"/>
                        <a:t>del control patrimonial.</a:t>
                      </a:r>
                      <a:endParaRPr lang="es-ES" dirty="0"/>
                    </a:p>
                  </a:txBody>
                  <a:tcPr/>
                </a:tc>
              </a:tr>
              <a:tr h="112372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dirty="0" smtClean="0"/>
                        <a:t>Obligatoriedad de registrar</a:t>
                      </a:r>
                      <a:r>
                        <a:rPr lang="es-ES" baseline="0" dirty="0" smtClean="0"/>
                        <a:t> todas las actividades del sistema de Contratación Publica.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Procesos Electrónicos (Catálogo Electrónico de Convenios Marco, Subasta Inversa Electrónica y AMC)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Interrelación de Bases de Datos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000100" y="2071678"/>
            <a:ext cx="820170" cy="82017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2" descr="C:\Documents and Settings\César\Mis documentos\Mis imágenes\mi empre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85725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771" t="15277" r="89884" b="12154"/>
          <a:stretch>
            <a:fillRect/>
          </a:stretch>
        </p:blipFill>
        <p:spPr bwMode="auto">
          <a:xfrm>
            <a:off x="1142976" y="4572008"/>
            <a:ext cx="461940" cy="497681"/>
          </a:xfrm>
          <a:prstGeom prst="rect">
            <a:avLst/>
          </a:prstGeom>
          <a:noFill/>
        </p:spPr>
      </p:pic>
      <p:pic>
        <p:nvPicPr>
          <p:cNvPr id="18" name="30 Imagen" descr="Logo_seace_osc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429264"/>
            <a:ext cx="1290646" cy="4286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990667" cy="3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12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4" y="404813"/>
            <a:ext cx="8393141" cy="952485"/>
          </a:xfrm>
        </p:spPr>
        <p:txBody>
          <a:bodyPr/>
          <a:lstStyle/>
          <a:p>
            <a:pPr>
              <a:defRPr/>
            </a:pPr>
            <a:r>
              <a:rPr lang="es-ES" sz="4000" b="1" u="sng" dirty="0">
                <a:solidFill>
                  <a:schemeClr val="accent1">
                    <a:lumMod val="50000"/>
                  </a:schemeClr>
                </a:solidFill>
              </a:rPr>
              <a:t>Sistema de Contratación Pública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500563" y="1571625"/>
            <a:ext cx="1946275" cy="1262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2600" b="1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ENTIDADES</a:t>
            </a:r>
          </a:p>
          <a:p>
            <a:pPr>
              <a:defRPr/>
            </a:pPr>
            <a:endParaRPr lang="es-ES" sz="2600" dirty="0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715125" y="1571625"/>
            <a:ext cx="2303463" cy="1262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2600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ORGANISMOS</a:t>
            </a:r>
          </a:p>
          <a:p>
            <a:pPr>
              <a:defRPr/>
            </a:pPr>
            <a:endParaRPr lang="es-ES" sz="2600" dirty="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928938" y="3429000"/>
            <a:ext cx="2982912" cy="7699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PROCEDIMIENTOS</a:t>
            </a:r>
          </a:p>
          <a:p>
            <a:pPr>
              <a:defRPr/>
            </a:pPr>
            <a:endParaRPr lang="es-ES" sz="1000" dirty="0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00063" y="5214938"/>
            <a:ext cx="1758815" cy="769441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MERCADO</a:t>
            </a:r>
          </a:p>
          <a:p>
            <a:pPr>
              <a:defRPr/>
            </a:pPr>
            <a:endParaRPr lang="es-ES" sz="1000" dirty="0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143250" y="5000625"/>
            <a:ext cx="2738438" cy="11906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600" dirty="0">
                <a:solidFill>
                  <a:schemeClr val="accent1">
                    <a:lumMod val="25000"/>
                  </a:schemeClr>
                </a:solidFill>
              </a:rPr>
              <a:t>BIENES, OBRAS</a:t>
            </a:r>
          </a:p>
          <a:p>
            <a:pPr algn="ctr">
              <a:defRPr/>
            </a:pPr>
            <a:r>
              <a:rPr lang="es-ES" sz="2600" dirty="0">
                <a:solidFill>
                  <a:schemeClr val="accent1">
                    <a:lumMod val="25000"/>
                  </a:schemeClr>
                </a:solidFill>
              </a:rPr>
              <a:t>Y SERVICIOS</a:t>
            </a:r>
          </a:p>
          <a:p>
            <a:pPr>
              <a:defRPr/>
            </a:pPr>
            <a:endParaRPr lang="es-ES" sz="1000" b="1" dirty="0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214813" y="1857375"/>
            <a:ext cx="357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+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6357938" y="1857375"/>
            <a:ext cx="214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+</a:t>
            </a:r>
          </a:p>
        </p:txBody>
      </p:sp>
      <p:sp>
        <p:nvSpPr>
          <p:cNvPr id="41994" name="AutoShape 11"/>
          <p:cNvSpPr>
            <a:spLocks noChangeArrowheads="1"/>
          </p:cNvSpPr>
          <p:nvPr/>
        </p:nvSpPr>
        <p:spPr bwMode="auto">
          <a:xfrm>
            <a:off x="4143375" y="2928938"/>
            <a:ext cx="485775" cy="431800"/>
          </a:xfrm>
          <a:prstGeom prst="downArrow">
            <a:avLst>
              <a:gd name="adj1" fmla="val 49676"/>
              <a:gd name="adj2" fmla="val 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2"/>
          <p:cNvSpPr>
            <a:spLocks noChangeArrowheads="1"/>
          </p:cNvSpPr>
          <p:nvPr/>
        </p:nvSpPr>
        <p:spPr bwMode="auto">
          <a:xfrm>
            <a:off x="4143375" y="4357688"/>
            <a:ext cx="485775" cy="431800"/>
          </a:xfrm>
          <a:prstGeom prst="downArrow">
            <a:avLst>
              <a:gd name="adj1" fmla="val 49676"/>
              <a:gd name="adj2" fmla="val 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3"/>
          <p:cNvSpPr>
            <a:spLocks noChangeArrowheads="1"/>
          </p:cNvSpPr>
          <p:nvPr/>
        </p:nvSpPr>
        <p:spPr bwMode="auto">
          <a:xfrm>
            <a:off x="2571750" y="5357813"/>
            <a:ext cx="504825" cy="485775"/>
          </a:xfrm>
          <a:prstGeom prst="rightArrow">
            <a:avLst>
              <a:gd name="adj1" fmla="val 54898"/>
              <a:gd name="adj2" fmla="val 6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Text Box 8"/>
          <p:cNvSpPr txBox="1">
            <a:spLocks noChangeArrowheads="1"/>
          </p:cNvSpPr>
          <p:nvPr/>
        </p:nvSpPr>
        <p:spPr bwMode="auto">
          <a:xfrm>
            <a:off x="6615113" y="5068888"/>
            <a:ext cx="2278062" cy="11906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600" dirty="0">
                <a:solidFill>
                  <a:schemeClr val="accent1">
                    <a:lumMod val="25000"/>
                  </a:schemeClr>
                </a:solidFill>
              </a:rPr>
              <a:t>FUNCIONES </a:t>
            </a:r>
          </a:p>
          <a:p>
            <a:pPr algn="ctr">
              <a:defRPr/>
            </a:pPr>
            <a:r>
              <a:rPr lang="es-ES" sz="2600" dirty="0">
                <a:solidFill>
                  <a:schemeClr val="accent1">
                    <a:lumMod val="25000"/>
                  </a:schemeClr>
                </a:solidFill>
              </a:rPr>
              <a:t>DEL ESTADO</a:t>
            </a:r>
          </a:p>
          <a:p>
            <a:pPr>
              <a:defRPr/>
            </a:pPr>
            <a:endParaRPr lang="es-ES" sz="1000" b="1" dirty="0"/>
          </a:p>
        </p:txBody>
      </p:sp>
      <p:sp>
        <p:nvSpPr>
          <p:cNvPr id="41998" name="AutoShape 13"/>
          <p:cNvSpPr>
            <a:spLocks noChangeArrowheads="1"/>
          </p:cNvSpPr>
          <p:nvPr/>
        </p:nvSpPr>
        <p:spPr bwMode="auto">
          <a:xfrm>
            <a:off x="6000750" y="5429250"/>
            <a:ext cx="500063" cy="500063"/>
          </a:xfrm>
          <a:prstGeom prst="rightArrow">
            <a:avLst>
              <a:gd name="adj1" fmla="val 54898"/>
              <a:gd name="adj2" fmla="val 6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28625" y="1571625"/>
            <a:ext cx="2047875" cy="1262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PRINCIPIOS </a:t>
            </a:r>
          </a:p>
          <a:p>
            <a:pPr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/ POLÍTICAS</a:t>
            </a:r>
          </a:p>
          <a:p>
            <a:pPr>
              <a:defRPr/>
            </a:pPr>
            <a:endParaRPr lang="es-ES" sz="16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714625" y="1571625"/>
            <a:ext cx="1543179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NORMAS</a:t>
            </a:r>
          </a:p>
          <a:p>
            <a:pPr>
              <a:defRPr/>
            </a:pPr>
            <a:endParaRPr lang="es-ES" sz="2400" dirty="0"/>
          </a:p>
        </p:txBody>
      </p:sp>
      <p:sp>
        <p:nvSpPr>
          <p:cNvPr id="42001" name="Text Box 9"/>
          <p:cNvSpPr txBox="1">
            <a:spLocks noChangeArrowheads="1"/>
          </p:cNvSpPr>
          <p:nvPr/>
        </p:nvSpPr>
        <p:spPr bwMode="auto">
          <a:xfrm>
            <a:off x="2357438" y="1928813"/>
            <a:ext cx="357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+</a:t>
            </a:r>
          </a:p>
        </p:txBody>
      </p:sp>
      <p:sp>
        <p:nvSpPr>
          <p:cNvPr id="42002" name="Text Box 9"/>
          <p:cNvSpPr txBox="1">
            <a:spLocks noChangeArrowheads="1"/>
          </p:cNvSpPr>
          <p:nvPr/>
        </p:nvSpPr>
        <p:spPr bwMode="auto">
          <a:xfrm>
            <a:off x="2500313" y="3500438"/>
            <a:ext cx="357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+</a:t>
            </a:r>
          </a:p>
        </p:txBody>
      </p:sp>
      <p:sp>
        <p:nvSpPr>
          <p:cNvPr id="42003" name="Text Box 9"/>
          <p:cNvSpPr txBox="1">
            <a:spLocks noChangeArrowheads="1"/>
          </p:cNvSpPr>
          <p:nvPr/>
        </p:nvSpPr>
        <p:spPr bwMode="auto">
          <a:xfrm>
            <a:off x="5857875" y="3500438"/>
            <a:ext cx="357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/>
              <a:t>+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15063" y="3429000"/>
            <a:ext cx="2641600" cy="7699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INSTRUMENTOS</a:t>
            </a:r>
          </a:p>
          <a:p>
            <a:pPr>
              <a:defRPr/>
            </a:pPr>
            <a:endParaRPr lang="es-ES" sz="10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85813" y="3429000"/>
            <a:ext cx="1741487" cy="7699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ES" sz="1000" dirty="0"/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TÉCNICAS</a:t>
            </a:r>
          </a:p>
          <a:p>
            <a:pPr>
              <a:defRPr/>
            </a:pPr>
            <a:endParaRPr lang="es-E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00100" y="1500174"/>
            <a:ext cx="7286676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Fases de la Contratación Pública</a:t>
            </a:r>
          </a:p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357290" y="2214554"/>
            <a:ext cx="2071702" cy="2428892"/>
          </a:xfrm>
          <a:prstGeom prst="roundRect">
            <a:avLst/>
          </a:prstGeom>
          <a:solidFill>
            <a:srgbClr val="FFDC5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Actos preparatorios</a:t>
            </a:r>
            <a:endParaRPr lang="es-ES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571868" y="2214554"/>
            <a:ext cx="2071702" cy="2428892"/>
          </a:xfrm>
          <a:prstGeom prst="roundRect">
            <a:avLst/>
          </a:prstGeom>
          <a:solidFill>
            <a:srgbClr val="CCCC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Proceso de Selección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786446" y="2214554"/>
            <a:ext cx="2071702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Ejecución de Contratos</a:t>
            </a:r>
          </a:p>
        </p:txBody>
      </p:sp>
      <p:pic>
        <p:nvPicPr>
          <p:cNvPr id="9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10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Text Box 2"/>
          <p:cNvSpPr txBox="1">
            <a:spLocks noChangeArrowheads="1"/>
          </p:cNvSpPr>
          <p:nvPr/>
        </p:nvSpPr>
        <p:spPr bwMode="auto">
          <a:xfrm>
            <a:off x="285720" y="1700213"/>
            <a:ext cx="2571768" cy="4872059"/>
          </a:xfrm>
          <a:prstGeom prst="rect">
            <a:avLst/>
          </a:prstGeom>
          <a:solidFill>
            <a:srgbClr val="FFDC5B"/>
          </a:solidFill>
          <a:ln w="31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rgbClr val="0070C0"/>
                </a:solidFill>
                <a:cs typeface="Arial" charset="0"/>
              </a:rPr>
              <a:t>Plan Estratégico Inst.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rgbClr val="0070C0"/>
                </a:solidFill>
                <a:cs typeface="Arial" charset="0"/>
              </a:rPr>
              <a:t>Plan Operativo Inst.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rgbClr val="0070C0"/>
                </a:solidFill>
                <a:cs typeface="Arial" charset="0"/>
              </a:rPr>
              <a:t>Determinación de necesidades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rgbClr val="0070C0"/>
                </a:solidFill>
                <a:cs typeface="Arial" charset="0"/>
              </a:rPr>
              <a:t>Presupuesto Institucional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rgbClr val="0070C0"/>
                </a:solidFill>
                <a:cs typeface="Arial" charset="0"/>
              </a:rPr>
              <a:t>Plan Anual de Contrataciones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Análisis de mercado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Expediente de contratación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Comité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Especial</a:t>
            </a:r>
          </a:p>
          <a:p>
            <a:pPr marL="176213" indent="-176213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Bases</a:t>
            </a:r>
            <a:endParaRPr lang="es-MX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126403" name="Text Box 3"/>
          <p:cNvSpPr txBox="1">
            <a:spLocks noChangeArrowheads="1"/>
          </p:cNvSpPr>
          <p:nvPr/>
        </p:nvSpPr>
        <p:spPr bwMode="auto">
          <a:xfrm>
            <a:off x="3500438" y="1773238"/>
            <a:ext cx="2293937" cy="4799034"/>
          </a:xfrm>
          <a:prstGeom prst="rect">
            <a:avLst/>
          </a:prstGeom>
          <a:solidFill>
            <a:srgbClr val="CCCCFF"/>
          </a:solidFill>
          <a:ln w="31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Convocatoria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Registro de participantes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Consultas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Observaciones a Bases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Integración de Bases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Presentación de propuestas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Evaluación y calificación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Otorgamiento de la Buena Pro</a:t>
            </a:r>
          </a:p>
        </p:txBody>
      </p:sp>
      <p:sp>
        <p:nvSpPr>
          <p:cNvPr id="1126404" name="Text Box 4"/>
          <p:cNvSpPr txBox="1">
            <a:spLocks noChangeArrowheads="1"/>
          </p:cNvSpPr>
          <p:nvPr/>
        </p:nvSpPr>
        <p:spPr bwMode="auto">
          <a:xfrm>
            <a:off x="6429388" y="1773238"/>
            <a:ext cx="2571768" cy="4799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Suscripción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Garantías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Adelantos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Adicionales y reducciones</a:t>
            </a:r>
            <a:endParaRPr lang="es-MX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Ampliación y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prórrogas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Subcontratación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Resolución</a:t>
            </a:r>
            <a:endParaRPr lang="es-MX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Penalidades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Recepción</a:t>
            </a:r>
          </a:p>
          <a:p>
            <a:pPr marL="176213" indent="-174625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Liquidación o conformidad</a:t>
            </a: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3000364" y="3929066"/>
            <a:ext cx="360362" cy="474663"/>
          </a:xfrm>
          <a:prstGeom prst="rightArrow">
            <a:avLst>
              <a:gd name="adj1" fmla="val 63843"/>
              <a:gd name="adj2" fmla="val 69231"/>
            </a:avLst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0" y="1052513"/>
            <a:ext cx="320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s-MX" sz="2000" b="1" dirty="0">
                <a:solidFill>
                  <a:srgbClr val="990000"/>
                </a:solidFill>
                <a:latin typeface="+mj-lt"/>
              </a:rPr>
              <a:t>PLANIFICACIÓN Y </a:t>
            </a:r>
            <a:r>
              <a:rPr lang="es-MX" sz="2000" b="1" dirty="0" smtClean="0">
                <a:solidFill>
                  <a:srgbClr val="990000"/>
                </a:solidFill>
                <a:latin typeface="+mj-lt"/>
              </a:rPr>
              <a:t>ACTOS </a:t>
            </a:r>
            <a:r>
              <a:rPr lang="es-MX" sz="2000" b="1" dirty="0">
                <a:solidFill>
                  <a:srgbClr val="990000"/>
                </a:solidFill>
                <a:latin typeface="+mj-lt"/>
              </a:rPr>
              <a:t>PREPARATORIOS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28992" y="1071546"/>
            <a:ext cx="2339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s-MX" sz="2000" b="1" dirty="0">
                <a:solidFill>
                  <a:srgbClr val="990000"/>
                </a:solidFill>
                <a:latin typeface="+mj-lt"/>
              </a:rPr>
              <a:t>SELECCIÓN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500826" y="1071546"/>
            <a:ext cx="2339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s-MX" sz="2000" b="1" dirty="0">
                <a:solidFill>
                  <a:srgbClr val="990000"/>
                </a:solidFill>
                <a:latin typeface="+mj-lt"/>
              </a:rPr>
              <a:t>EJECUCIÓN CONTRACTUAL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5929322" y="3929066"/>
            <a:ext cx="360362" cy="474662"/>
          </a:xfrm>
          <a:prstGeom prst="rightArrow">
            <a:avLst>
              <a:gd name="adj1" fmla="val 63843"/>
              <a:gd name="adj2" fmla="val 69231"/>
            </a:avLst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14290"/>
            <a:ext cx="8104187" cy="647700"/>
          </a:xfrm>
        </p:spPr>
        <p:txBody>
          <a:bodyPr/>
          <a:lstStyle/>
          <a:p>
            <a:pPr>
              <a:defRPr/>
            </a:pPr>
            <a:r>
              <a:rPr lang="es-ES_tradnl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PROCEDIMIENTO DE CONTRATACIÓN: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12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2844" y="2071678"/>
            <a:ext cx="2143140" cy="2428892"/>
          </a:xfrm>
          <a:prstGeom prst="roundRect">
            <a:avLst/>
          </a:prstGeom>
          <a:solidFill>
            <a:srgbClr val="FFDC5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ACTOS PREPARATORIOS</a:t>
            </a:r>
            <a:endParaRPr lang="es-ES" sz="2000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832901" y="2048390"/>
            <a:ext cx="2781300" cy="1309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5" rIns="91430" bIns="45715">
            <a:noAutofit/>
          </a:bodyPr>
          <a:lstStyle/>
          <a:p>
            <a:pPr algn="ctr">
              <a:defRPr/>
            </a:pPr>
            <a:r>
              <a:rPr lang="es-ES" sz="1600" b="1" dirty="0"/>
              <a:t>Expediente de Contratación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400" dirty="0" smtClean="0"/>
              <a:t> </a:t>
            </a:r>
            <a:r>
              <a:rPr lang="es-ES" sz="1600" dirty="0" smtClean="0"/>
              <a:t>Certificación </a:t>
            </a:r>
            <a:r>
              <a:rPr lang="es-ES" sz="1600" dirty="0"/>
              <a:t>Presupuestal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/>
              <a:t> </a:t>
            </a:r>
            <a:r>
              <a:rPr lang="es-ES" sz="1600" dirty="0" smtClean="0"/>
              <a:t>Código </a:t>
            </a:r>
            <a:r>
              <a:rPr lang="es-ES" sz="1600" dirty="0"/>
              <a:t>Presupuestal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/>
              <a:t> </a:t>
            </a:r>
            <a:r>
              <a:rPr lang="es-ES" sz="1600" dirty="0" smtClean="0"/>
              <a:t>Fuente(s</a:t>
            </a:r>
            <a:r>
              <a:rPr lang="es-ES" sz="1600" dirty="0"/>
              <a:t>) de </a:t>
            </a:r>
            <a:r>
              <a:rPr lang="es-ES" sz="1600" dirty="0" smtClean="0"/>
              <a:t>Financiamiento</a:t>
            </a:r>
          </a:p>
          <a:p>
            <a:pPr>
              <a:buFont typeface="Arial" charset="0"/>
              <a:buChar char="•"/>
              <a:defRPr/>
            </a:pPr>
            <a:r>
              <a:rPr lang="es-ES" sz="1600" dirty="0"/>
              <a:t> </a:t>
            </a:r>
            <a:r>
              <a:rPr lang="es-ES" sz="1600" dirty="0" smtClean="0"/>
              <a:t>Código </a:t>
            </a:r>
            <a:r>
              <a:rPr lang="es-ES" sz="1600" dirty="0" err="1" smtClean="0"/>
              <a:t>SNIP</a:t>
            </a:r>
            <a:endParaRPr lang="es-ES" sz="1600" b="1" dirty="0">
              <a:latin typeface="Verdana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832901" y="3882496"/>
            <a:ext cx="2781300" cy="1261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5" rIns="91430" bIns="45715">
            <a:noAutofit/>
          </a:bodyPr>
          <a:lstStyle/>
          <a:p>
            <a:pPr algn="ctr">
              <a:defRPr/>
            </a:pPr>
            <a:r>
              <a:rPr lang="es-ES" sz="1600" b="1" dirty="0"/>
              <a:t>Comité Especial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/>
              <a:t> </a:t>
            </a:r>
            <a:r>
              <a:rPr lang="es-ES" sz="1600" dirty="0" smtClean="0"/>
              <a:t>Registro en el </a:t>
            </a:r>
            <a:r>
              <a:rPr lang="es-ES" sz="1600" dirty="0" err="1" smtClean="0"/>
              <a:t>SEACE</a:t>
            </a:r>
            <a:endParaRPr lang="es-ES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/>
              <a:t> </a:t>
            </a:r>
            <a:r>
              <a:rPr lang="es-ES" sz="1600" dirty="0" smtClean="0"/>
              <a:t>Funcionarios certificados por OSCE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/>
              <a:t> Validación del DNI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857488" y="5572140"/>
            <a:ext cx="2714625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5" rIns="91430" bIns="45715">
            <a:noAutofit/>
          </a:bodyPr>
          <a:lstStyle/>
          <a:p>
            <a:pPr algn="ctr">
              <a:defRPr/>
            </a:pPr>
            <a:r>
              <a:rPr lang="es-ES" sz="1600" b="1" dirty="0"/>
              <a:t>Elaboración </a:t>
            </a:r>
            <a:r>
              <a:rPr lang="es-ES" sz="1600" b="1" dirty="0" smtClean="0"/>
              <a:t>y Aprobación </a:t>
            </a:r>
            <a:r>
              <a:rPr lang="es-ES" sz="1600" b="1" dirty="0"/>
              <a:t>de Bases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/>
              <a:t> Registro en el SEACE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 Clasificación según </a:t>
            </a:r>
            <a:r>
              <a:rPr lang="es-ES" sz="1600" dirty="0" smtClean="0">
                <a:solidFill>
                  <a:schemeClr val="tx1"/>
                </a:solidFill>
              </a:rPr>
              <a:t>C</a:t>
            </a:r>
            <a:r>
              <a:rPr lang="es-ES" sz="1600" dirty="0" smtClean="0"/>
              <a:t>UBSO</a:t>
            </a:r>
            <a:r>
              <a:rPr lang="es-ES" sz="1600" dirty="0"/>
              <a:t>.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797182" y="285728"/>
            <a:ext cx="2846388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5" rIns="91430" bIns="45715">
            <a:no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</a:rPr>
              <a:t>Plan Anual de Contrataciones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Vinculación con PEI y POI</a:t>
            </a:r>
            <a:endParaRPr lang="es-ES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 Correspondencia con el </a:t>
            </a:r>
            <a:r>
              <a:rPr lang="es-ES" sz="1600" dirty="0">
                <a:solidFill>
                  <a:schemeClr val="tx1"/>
                </a:solidFill>
              </a:rPr>
              <a:t>PIA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chemeClr val="tx1"/>
                </a:solidFill>
              </a:rPr>
              <a:t> Clasificación según C</a:t>
            </a:r>
            <a:r>
              <a:rPr lang="es-ES" sz="1600" dirty="0" smtClean="0"/>
              <a:t>UBSO.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endParaRPr lang="es-ES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Registro </a:t>
            </a:r>
            <a:r>
              <a:rPr lang="es-ES" sz="1600" dirty="0">
                <a:solidFill>
                  <a:schemeClr val="tx1"/>
                </a:solidFill>
              </a:rPr>
              <a:t>en el </a:t>
            </a:r>
            <a:r>
              <a:rPr lang="es-ES" sz="1600" dirty="0" err="1" smtClean="0">
                <a:solidFill>
                  <a:schemeClr val="tx1"/>
                </a:solidFill>
              </a:rPr>
              <a:t>SEACE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46" name="AutoShape 24"/>
          <p:cNvCxnSpPr>
            <a:cxnSpLocks noChangeShapeType="1"/>
            <a:stCxn id="44" idx="2"/>
            <a:endCxn id="41" idx="0"/>
          </p:cNvCxnSpPr>
          <p:nvPr/>
        </p:nvCxnSpPr>
        <p:spPr bwMode="auto">
          <a:xfrm rot="16200000" flipH="1">
            <a:off x="3983574" y="1808413"/>
            <a:ext cx="47677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" name="AutoShape 24"/>
          <p:cNvCxnSpPr>
            <a:cxnSpLocks noChangeShapeType="1"/>
            <a:stCxn id="42" idx="2"/>
            <a:endCxn id="43" idx="0"/>
          </p:cNvCxnSpPr>
          <p:nvPr/>
        </p:nvCxnSpPr>
        <p:spPr bwMode="auto">
          <a:xfrm rot="5400000">
            <a:off x="4004862" y="5353451"/>
            <a:ext cx="428628" cy="87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AutoShape 24"/>
          <p:cNvCxnSpPr>
            <a:cxnSpLocks noChangeShapeType="1"/>
            <a:stCxn id="41" idx="2"/>
            <a:endCxn id="42" idx="0"/>
          </p:cNvCxnSpPr>
          <p:nvPr/>
        </p:nvCxnSpPr>
        <p:spPr bwMode="auto">
          <a:xfrm rot="5400000">
            <a:off x="3961084" y="3620029"/>
            <a:ext cx="524934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49" name="30 Imagen" descr="Logo_seace_os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60" y="785794"/>
            <a:ext cx="1144576" cy="3801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0" name="Picture 91" descr="http://www.aestebanb.com/index/siaf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7143768" y="642918"/>
            <a:ext cx="732324" cy="4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1" descr="http://www.aestebanb.com/index/siaf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65179" t="14383" r="7498" b="30469"/>
          <a:stretch>
            <a:fillRect/>
          </a:stretch>
        </p:blipFill>
        <p:spPr bwMode="auto">
          <a:xfrm>
            <a:off x="8250609" y="2357430"/>
            <a:ext cx="67910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00570"/>
            <a:ext cx="1257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1" descr="http://t1.gstatic.com/images?q=tbn:ANd9GcR3-EjTpuA1yTzvGjZIQyCSB2-r-iSw9ulsbex1-Xbcmb8zj6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00306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30 Imagen" descr="Logo_seace_os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500306"/>
            <a:ext cx="1075537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7" name="30 Imagen" descr="Logo_seace_os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857627"/>
            <a:ext cx="1075540" cy="3571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8" name="30 Imagen" descr="Logo_seace_os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929330"/>
            <a:ext cx="1075537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71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714356"/>
            <a:ext cx="57150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857892"/>
            <a:ext cx="655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43446"/>
            <a:ext cx="876294" cy="32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C:\Users\scampos\Downloads\PPT\Logos del OSCE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50954" cy="642918"/>
          </a:xfrm>
          <a:prstGeom prst="rect">
            <a:avLst/>
          </a:prstGeom>
          <a:noFill/>
        </p:spPr>
      </p:pic>
      <p:pic>
        <p:nvPicPr>
          <p:cNvPr id="22" name="Picture 6" descr="C:\Users\scampos\Downloads\PPT\marca peru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6348504"/>
            <a:ext cx="857224" cy="509496"/>
          </a:xfrm>
          <a:prstGeom prst="rect">
            <a:avLst/>
          </a:prstGeom>
          <a:noFill/>
        </p:spPr>
      </p:pic>
      <p:pic>
        <p:nvPicPr>
          <p:cNvPr id="23" name="Picture 57" descr="http://www.comprasestatales.org/portal/images/stories/OS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6554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4">
      <a:dk1>
        <a:srgbClr val="003399"/>
      </a:dk1>
      <a:lt1>
        <a:srgbClr val="FFFFFF"/>
      </a:lt1>
      <a:dk2>
        <a:srgbClr val="003399"/>
      </a:dk2>
      <a:lt2>
        <a:srgbClr val="808080"/>
      </a:lt2>
      <a:accent1>
        <a:srgbClr val="BBE0E3"/>
      </a:accent1>
      <a:accent2>
        <a:srgbClr val="3399FF"/>
      </a:accent2>
      <a:accent3>
        <a:srgbClr val="FFFFFF"/>
      </a:accent3>
      <a:accent4>
        <a:srgbClr val="002A82"/>
      </a:accent4>
      <a:accent5>
        <a:srgbClr val="DAEDEF"/>
      </a:accent5>
      <a:accent6>
        <a:srgbClr val="2D8AE7"/>
      </a:accent6>
      <a:hlink>
        <a:srgbClr val="FFCC00"/>
      </a:hlink>
      <a:folHlink>
        <a:srgbClr val="99CC00"/>
      </a:folHlink>
    </a:clrScheme>
    <a:fontScheme name="Diseño predetermin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3399"/>
        </a:dk1>
        <a:lt1>
          <a:srgbClr val="FFFFFF"/>
        </a:lt1>
        <a:dk2>
          <a:srgbClr val="003399"/>
        </a:dk2>
        <a:lt2>
          <a:srgbClr val="808080"/>
        </a:lt2>
        <a:accent1>
          <a:srgbClr val="BBE0E3"/>
        </a:accent1>
        <a:accent2>
          <a:srgbClr val="3399FF"/>
        </a:accent2>
        <a:accent3>
          <a:srgbClr val="FFFFFF"/>
        </a:accent3>
        <a:accent4>
          <a:srgbClr val="002A82"/>
        </a:accent4>
        <a:accent5>
          <a:srgbClr val="DAEDEF"/>
        </a:accent5>
        <a:accent6>
          <a:srgbClr val="2D8AE7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743</Words>
  <Application>Microsoft PowerPoint</Application>
  <PresentationFormat>Presentación en pantalla (4:3)</PresentationFormat>
  <Paragraphs>214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RELACIÓN E INTEROPERABILIDAD DE LAS CONTRATACIONES  PÚBLICAS CON OTROS SISTEMAS ADMINISTRATIVOS</vt:lpstr>
      <vt:lpstr>OTROS SISTEMAS ADMINISTRATIVOS DEL GASTO PÚBLICO Y SUS ENTIDADES RESPONSABLES</vt:lpstr>
      <vt:lpstr>Diapositiva 3</vt:lpstr>
      <vt:lpstr>Interrelación de Bases de Datos</vt:lpstr>
      <vt:lpstr>Interrelación de Bases de Datos</vt:lpstr>
      <vt:lpstr>Sistema de Contratación Pública:</vt:lpstr>
      <vt:lpstr>Diapositiva 7</vt:lpstr>
      <vt:lpstr>PROCEDIMIENTO DE CONTRATACIÓN:</vt:lpstr>
      <vt:lpstr>Diapositiva 9</vt:lpstr>
      <vt:lpstr>Diapositiva 10</vt:lpstr>
      <vt:lpstr>Diapositiva 11</vt:lpstr>
      <vt:lpstr>Conclusiones:</vt:lpstr>
      <vt:lpstr>Diapositiva 13</vt:lpstr>
    </vt:vector>
  </TitlesOfParts>
  <Company>CONSUCODE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msevilla</dc:creator>
  <cp:lastModifiedBy>marteaga</cp:lastModifiedBy>
  <cp:revision>20</cp:revision>
  <dcterms:created xsi:type="dcterms:W3CDTF">2009-02-13T21:52:11Z</dcterms:created>
  <dcterms:modified xsi:type="dcterms:W3CDTF">2011-10-15T00:49:13Z</dcterms:modified>
</cp:coreProperties>
</file>